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2" r:id="rId5"/>
    <p:sldId id="268" r:id="rId6"/>
    <p:sldId id="256" r:id="rId7"/>
    <p:sldId id="257" r:id="rId8"/>
    <p:sldId id="261" r:id="rId9"/>
    <p:sldId id="264" r:id="rId10"/>
    <p:sldId id="265" r:id="rId11"/>
    <p:sldId id="266"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08A668C8-2E3D-4752-B5D5-EB6C8FF81B8A}" type="datetimeFigureOut">
              <a:rPr lang="fr-FR" smtClean="0"/>
              <a:t>22/10/2020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769D6C-9A59-4257-87D8-480CDAAF9E76}" type="slidenum">
              <a:rPr lang="fr-FR" smtClean="0"/>
              <a:t>‹N°›</a:t>
            </a:fld>
            <a:endParaRPr lang="fr-FR"/>
          </a:p>
        </p:txBody>
      </p:sp>
    </p:spTree>
    <p:extLst>
      <p:ext uri="{BB962C8B-B14F-4D97-AF65-F5344CB8AC3E}">
        <p14:creationId xmlns:p14="http://schemas.microsoft.com/office/powerpoint/2010/main" val="51026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8A668C8-2E3D-4752-B5D5-EB6C8FF81B8A}" type="datetimeFigureOut">
              <a:rPr lang="fr-FR" smtClean="0"/>
              <a:t>22/10/2020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769D6C-9A59-4257-87D8-480CDAAF9E76}" type="slidenum">
              <a:rPr lang="fr-FR" smtClean="0"/>
              <a:t>‹N°›</a:t>
            </a:fld>
            <a:endParaRPr lang="fr-FR"/>
          </a:p>
        </p:txBody>
      </p:sp>
    </p:spTree>
    <p:extLst>
      <p:ext uri="{BB962C8B-B14F-4D97-AF65-F5344CB8AC3E}">
        <p14:creationId xmlns:p14="http://schemas.microsoft.com/office/powerpoint/2010/main" val="3775020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8A668C8-2E3D-4752-B5D5-EB6C8FF81B8A}" type="datetimeFigureOut">
              <a:rPr lang="fr-FR" smtClean="0"/>
              <a:t>22/10/2020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769D6C-9A59-4257-87D8-480CDAAF9E76}" type="slidenum">
              <a:rPr lang="fr-FR" smtClean="0"/>
              <a:t>‹N°›</a:t>
            </a:fld>
            <a:endParaRPr lang="fr-FR"/>
          </a:p>
        </p:txBody>
      </p:sp>
    </p:spTree>
    <p:extLst>
      <p:ext uri="{BB962C8B-B14F-4D97-AF65-F5344CB8AC3E}">
        <p14:creationId xmlns:p14="http://schemas.microsoft.com/office/powerpoint/2010/main" val="1573184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8A668C8-2E3D-4752-B5D5-EB6C8FF81B8A}" type="datetimeFigureOut">
              <a:rPr lang="fr-FR" smtClean="0"/>
              <a:t>22/10/2020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769D6C-9A59-4257-87D8-480CDAAF9E76}" type="slidenum">
              <a:rPr lang="fr-FR" smtClean="0"/>
              <a:t>‹N°›</a:t>
            </a:fld>
            <a:endParaRPr lang="fr-FR"/>
          </a:p>
        </p:txBody>
      </p:sp>
    </p:spTree>
    <p:extLst>
      <p:ext uri="{BB962C8B-B14F-4D97-AF65-F5344CB8AC3E}">
        <p14:creationId xmlns:p14="http://schemas.microsoft.com/office/powerpoint/2010/main" val="2984647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08A668C8-2E3D-4752-B5D5-EB6C8FF81B8A}" type="datetimeFigureOut">
              <a:rPr lang="fr-FR" smtClean="0"/>
              <a:t>22/10/2020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769D6C-9A59-4257-87D8-480CDAAF9E76}" type="slidenum">
              <a:rPr lang="fr-FR" smtClean="0"/>
              <a:t>‹N°›</a:t>
            </a:fld>
            <a:endParaRPr lang="fr-FR"/>
          </a:p>
        </p:txBody>
      </p:sp>
    </p:spTree>
    <p:extLst>
      <p:ext uri="{BB962C8B-B14F-4D97-AF65-F5344CB8AC3E}">
        <p14:creationId xmlns:p14="http://schemas.microsoft.com/office/powerpoint/2010/main" val="947469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8A668C8-2E3D-4752-B5D5-EB6C8FF81B8A}" type="datetimeFigureOut">
              <a:rPr lang="fr-FR" smtClean="0"/>
              <a:t>22/10/2020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3769D6C-9A59-4257-87D8-480CDAAF9E76}" type="slidenum">
              <a:rPr lang="fr-FR" smtClean="0"/>
              <a:t>‹N°›</a:t>
            </a:fld>
            <a:endParaRPr lang="fr-FR"/>
          </a:p>
        </p:txBody>
      </p:sp>
    </p:spTree>
    <p:extLst>
      <p:ext uri="{BB962C8B-B14F-4D97-AF65-F5344CB8AC3E}">
        <p14:creationId xmlns:p14="http://schemas.microsoft.com/office/powerpoint/2010/main" val="171752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8A668C8-2E3D-4752-B5D5-EB6C8FF81B8A}" type="datetimeFigureOut">
              <a:rPr lang="fr-FR" smtClean="0"/>
              <a:t>22/10/2020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3769D6C-9A59-4257-87D8-480CDAAF9E76}" type="slidenum">
              <a:rPr lang="fr-FR" smtClean="0"/>
              <a:t>‹N°›</a:t>
            </a:fld>
            <a:endParaRPr lang="fr-FR"/>
          </a:p>
        </p:txBody>
      </p:sp>
    </p:spTree>
    <p:extLst>
      <p:ext uri="{BB962C8B-B14F-4D97-AF65-F5344CB8AC3E}">
        <p14:creationId xmlns:p14="http://schemas.microsoft.com/office/powerpoint/2010/main" val="208319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08A668C8-2E3D-4752-B5D5-EB6C8FF81B8A}" type="datetimeFigureOut">
              <a:rPr lang="fr-FR" smtClean="0"/>
              <a:t>22/10/2020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3769D6C-9A59-4257-87D8-480CDAAF9E76}" type="slidenum">
              <a:rPr lang="fr-FR" smtClean="0"/>
              <a:t>‹N°›</a:t>
            </a:fld>
            <a:endParaRPr lang="fr-FR"/>
          </a:p>
        </p:txBody>
      </p:sp>
    </p:spTree>
    <p:extLst>
      <p:ext uri="{BB962C8B-B14F-4D97-AF65-F5344CB8AC3E}">
        <p14:creationId xmlns:p14="http://schemas.microsoft.com/office/powerpoint/2010/main" val="906944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8A668C8-2E3D-4752-B5D5-EB6C8FF81B8A}" type="datetimeFigureOut">
              <a:rPr lang="fr-FR" smtClean="0"/>
              <a:t>22/10/2020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3769D6C-9A59-4257-87D8-480CDAAF9E76}" type="slidenum">
              <a:rPr lang="fr-FR" smtClean="0"/>
              <a:t>‹N°›</a:t>
            </a:fld>
            <a:endParaRPr lang="fr-FR"/>
          </a:p>
        </p:txBody>
      </p:sp>
    </p:spTree>
    <p:extLst>
      <p:ext uri="{BB962C8B-B14F-4D97-AF65-F5344CB8AC3E}">
        <p14:creationId xmlns:p14="http://schemas.microsoft.com/office/powerpoint/2010/main" val="3811174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8A668C8-2E3D-4752-B5D5-EB6C8FF81B8A}" type="datetimeFigureOut">
              <a:rPr lang="fr-FR" smtClean="0"/>
              <a:t>22/10/2020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3769D6C-9A59-4257-87D8-480CDAAF9E76}" type="slidenum">
              <a:rPr lang="fr-FR" smtClean="0"/>
              <a:t>‹N°›</a:t>
            </a:fld>
            <a:endParaRPr lang="fr-FR"/>
          </a:p>
        </p:txBody>
      </p:sp>
    </p:spTree>
    <p:extLst>
      <p:ext uri="{BB962C8B-B14F-4D97-AF65-F5344CB8AC3E}">
        <p14:creationId xmlns:p14="http://schemas.microsoft.com/office/powerpoint/2010/main" val="3337221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8A668C8-2E3D-4752-B5D5-EB6C8FF81B8A}" type="datetimeFigureOut">
              <a:rPr lang="fr-FR" smtClean="0"/>
              <a:t>22/10/2020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3769D6C-9A59-4257-87D8-480CDAAF9E76}" type="slidenum">
              <a:rPr lang="fr-FR" smtClean="0"/>
              <a:t>‹N°›</a:t>
            </a:fld>
            <a:endParaRPr lang="fr-FR"/>
          </a:p>
        </p:txBody>
      </p:sp>
    </p:spTree>
    <p:extLst>
      <p:ext uri="{BB962C8B-B14F-4D97-AF65-F5344CB8AC3E}">
        <p14:creationId xmlns:p14="http://schemas.microsoft.com/office/powerpoint/2010/main" val="243565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A668C8-2E3D-4752-B5D5-EB6C8FF81B8A}" type="datetimeFigureOut">
              <a:rPr lang="fr-FR" smtClean="0"/>
              <a:t>22/10/2020</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769D6C-9A59-4257-87D8-480CDAAF9E76}" type="slidenum">
              <a:rPr lang="fr-FR" smtClean="0"/>
              <a:t>‹N°›</a:t>
            </a:fld>
            <a:endParaRPr lang="fr-FR"/>
          </a:p>
        </p:txBody>
      </p:sp>
    </p:spTree>
    <p:extLst>
      <p:ext uri="{BB962C8B-B14F-4D97-AF65-F5344CB8AC3E}">
        <p14:creationId xmlns:p14="http://schemas.microsoft.com/office/powerpoint/2010/main" val="1986395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C:\Users\GILLES.LECOCQ\Pictures\santiago.jpg"/>
          <p:cNvPicPr/>
          <p:nvPr/>
        </p:nvPicPr>
        <p:blipFill>
          <a:blip r:embed="rId2">
            <a:extLst>
              <a:ext uri="{28A0092B-C50C-407E-A947-70E740481C1C}">
                <a14:useLocalDpi xmlns:a14="http://schemas.microsoft.com/office/drawing/2010/main" val="0"/>
              </a:ext>
            </a:extLst>
          </a:blip>
          <a:srcRect/>
          <a:stretch>
            <a:fillRect/>
          </a:stretch>
        </p:blipFill>
        <p:spPr bwMode="auto">
          <a:xfrm>
            <a:off x="4208318" y="41275"/>
            <a:ext cx="2971800" cy="2660072"/>
          </a:xfrm>
          <a:prstGeom prst="rect">
            <a:avLst/>
          </a:prstGeom>
          <a:noFill/>
          <a:ln>
            <a:noFill/>
          </a:ln>
        </p:spPr>
      </p:pic>
      <p:pic>
        <p:nvPicPr>
          <p:cNvPr id="1026" name="Picture 2" descr="logo_cef_guid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001" y="2840470"/>
            <a:ext cx="2190750" cy="9525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www.egliseetsport.fr/images/logocouleur.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96053" y="2475200"/>
            <a:ext cx="1683039" cy="168303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ssociation des amis de P Teilhard de Chardi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87637" y="3003261"/>
            <a:ext cx="1579418" cy="157941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Afficher l’image sourc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62896" y="4884593"/>
            <a:ext cx="2628900" cy="1743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41856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6027" y="322118"/>
            <a:ext cx="10927773" cy="5854845"/>
          </a:xfrm>
          <a:ln>
            <a:solidFill>
              <a:schemeClr val="tx1">
                <a:lumMod val="95000"/>
                <a:lumOff val="5000"/>
              </a:schemeClr>
            </a:solidFill>
          </a:ln>
        </p:spPr>
        <p:txBody>
          <a:bodyPr>
            <a:normAutofit lnSpcReduction="10000"/>
          </a:bodyPr>
          <a:lstStyle/>
          <a:p>
            <a:r>
              <a:rPr lang="fr-FR" dirty="0" smtClean="0"/>
              <a:t>Conjuguer </a:t>
            </a:r>
            <a:r>
              <a:rPr lang="fr-FR" dirty="0"/>
              <a:t>une anthropologie du « don du meilleur de soi-même » dans des espaces culturels complémentaires où la notion d’excellence est assimilée à la nécessité d’un « dépassement de soi ».</a:t>
            </a:r>
          </a:p>
          <a:p>
            <a:r>
              <a:rPr lang="fr-FR" dirty="0" smtClean="0"/>
              <a:t>Identifier </a:t>
            </a:r>
            <a:r>
              <a:rPr lang="fr-FR" dirty="0"/>
              <a:t>les dimensions interculturelles qui favorisent des rencontres entre une Pastorale du Sport, une Pastorale de l’Education et une Pastorale de la Santé.</a:t>
            </a:r>
          </a:p>
          <a:p>
            <a:r>
              <a:rPr lang="fr-FR" dirty="0" smtClean="0"/>
              <a:t>Resituer </a:t>
            </a:r>
            <a:r>
              <a:rPr lang="fr-FR" dirty="0"/>
              <a:t>les pratiques sportives dans des systèmes culturels complexes où se rencontrent les dimensions corporelles et spirituelles du phénomène humain.</a:t>
            </a:r>
          </a:p>
          <a:p>
            <a:r>
              <a:rPr lang="fr-FR" dirty="0" smtClean="0"/>
              <a:t>Caractériser </a:t>
            </a:r>
            <a:r>
              <a:rPr lang="fr-FR" dirty="0"/>
              <a:t>les dimensions d’une écologie corporelle qui s’incarnent dans des logiques de développement durable incarnées.</a:t>
            </a:r>
          </a:p>
          <a:p>
            <a:r>
              <a:rPr lang="fr-FR" dirty="0" smtClean="0"/>
              <a:t>Reconnaître </a:t>
            </a:r>
            <a:r>
              <a:rPr lang="fr-FR" dirty="0"/>
              <a:t>les dimensions déficitaires et capacitaires du corps humain comme les deux socles fondamentaux d’une inclusion culturelle authentique.</a:t>
            </a:r>
          </a:p>
          <a:p>
            <a:endParaRPr lang="fr-FR" dirty="0"/>
          </a:p>
        </p:txBody>
      </p:sp>
    </p:spTree>
    <p:extLst>
      <p:ext uri="{BB962C8B-B14F-4D97-AF65-F5344CB8AC3E}">
        <p14:creationId xmlns:p14="http://schemas.microsoft.com/office/powerpoint/2010/main" val="24765279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41664" y="365125"/>
            <a:ext cx="10512136" cy="5765511"/>
          </a:xfrm>
        </p:spPr>
        <p:txBody>
          <a:bodyPr>
            <a:normAutofit/>
          </a:bodyPr>
          <a:lstStyle/>
          <a:p>
            <a:pPr algn="ctr"/>
            <a:r>
              <a:rPr lang="fr-FR" b="1" i="1" dirty="0"/>
              <a:t>Aimons l’ignorance de l’Avenir </a:t>
            </a:r>
            <a:r>
              <a:rPr lang="fr-FR" b="1" i="1" dirty="0" smtClean="0"/>
              <a:t/>
            </a:r>
            <a:br>
              <a:rPr lang="fr-FR" b="1" i="1" dirty="0" smtClean="0"/>
            </a:br>
            <a:r>
              <a:rPr lang="fr-FR" b="1" i="1" dirty="0" smtClean="0"/>
              <a:t>pour </a:t>
            </a:r>
            <a:r>
              <a:rPr lang="fr-FR" b="1" i="1" dirty="0"/>
              <a:t>entendre </a:t>
            </a:r>
            <a:r>
              <a:rPr lang="fr-FR" b="1" i="1" dirty="0" smtClean="0"/>
              <a:t/>
            </a:r>
            <a:br>
              <a:rPr lang="fr-FR" b="1" i="1" dirty="0" smtClean="0"/>
            </a:br>
            <a:r>
              <a:rPr lang="fr-FR" b="1" i="1" dirty="0" smtClean="0"/>
              <a:t>le </a:t>
            </a:r>
            <a:r>
              <a:rPr lang="fr-FR" b="1" i="1" dirty="0"/>
              <a:t>nouvel hymne de l’Univers Sportif </a:t>
            </a:r>
            <a:r>
              <a:rPr lang="fr-FR" b="1" i="1" dirty="0" smtClean="0"/>
              <a:t>!</a:t>
            </a:r>
            <a:br>
              <a:rPr lang="fr-FR" b="1" i="1" dirty="0" smtClean="0"/>
            </a:br>
            <a:r>
              <a:rPr lang="fr-FR" b="1" i="1" dirty="0"/>
              <a:t/>
            </a:r>
            <a:br>
              <a:rPr lang="fr-FR" b="1" i="1" dirty="0"/>
            </a:br>
            <a:r>
              <a:rPr lang="fr-FR" b="1" i="1" dirty="0"/>
              <a:t>Comme une nouvelle flamme, une Bonne Nouvelle s’est allumée dans la </a:t>
            </a:r>
            <a:r>
              <a:rPr lang="fr-FR" b="1" i="1" dirty="0" smtClean="0"/>
              <a:t>nuit: </a:t>
            </a:r>
            <a:r>
              <a:rPr lang="fr-FR" b="1" i="1" dirty="0"/>
              <a:t>une blessure peut devenir fissures </a:t>
            </a:r>
            <a:r>
              <a:rPr lang="fr-FR" b="1" i="1" dirty="0" smtClean="0"/>
              <a:t>d’espérance</a:t>
            </a:r>
            <a:r>
              <a:rPr lang="fr-FR" dirty="0"/>
              <a:t/>
            </a:r>
            <a:br>
              <a:rPr lang="fr-FR" dirty="0"/>
            </a:br>
            <a:endParaRPr lang="fr-FR" dirty="0"/>
          </a:p>
        </p:txBody>
      </p:sp>
    </p:spTree>
    <p:extLst>
      <p:ext uri="{BB962C8B-B14F-4D97-AF65-F5344CB8AC3E}">
        <p14:creationId xmlns:p14="http://schemas.microsoft.com/office/powerpoint/2010/main" val="40981174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38991" y="1825625"/>
            <a:ext cx="11637818" cy="4351338"/>
          </a:xfrm>
        </p:spPr>
        <p:txBody>
          <a:bodyPr/>
          <a:lstStyle/>
          <a:p>
            <a:r>
              <a:rPr lang="fr-FR" dirty="0"/>
              <a:t>En France, quelles formes de Pastorale de Sport sont valorisées auprès des personnes pratiquant une activité physique à chaque âge de la vie ?</a:t>
            </a:r>
          </a:p>
          <a:p>
            <a:r>
              <a:rPr lang="fr-FR" dirty="0"/>
              <a:t>De quelles façons </a:t>
            </a:r>
            <a:r>
              <a:rPr lang="fr-FR" dirty="0" smtClean="0"/>
              <a:t>la pastorale du sport </a:t>
            </a:r>
            <a:r>
              <a:rPr lang="fr-FR" dirty="0"/>
              <a:t>s’intègre-t-elle dans les célébrations d’évènements sportifs régionaux, nationaux et internationaux ?</a:t>
            </a:r>
          </a:p>
          <a:p>
            <a:r>
              <a:rPr lang="fr-FR" dirty="0"/>
              <a:t>Vers qui le Dicastère peut-il se tourner pour promouvoir ce </a:t>
            </a:r>
            <a:r>
              <a:rPr lang="fr-FR" dirty="0" smtClean="0"/>
              <a:t>qui se  </a:t>
            </a:r>
            <a:r>
              <a:rPr lang="fr-FR" dirty="0"/>
              <a:t>fait </a:t>
            </a:r>
            <a:r>
              <a:rPr lang="fr-FR" dirty="0" smtClean="0"/>
              <a:t>en </a:t>
            </a:r>
            <a:r>
              <a:rPr lang="fr-FR" dirty="0"/>
              <a:t>France pour ce qui concerne le sport et les activités physiques adaptées à chaque âge de la vie ?</a:t>
            </a:r>
          </a:p>
          <a:p>
            <a:endParaRPr lang="fr-FR" dirty="0"/>
          </a:p>
        </p:txBody>
      </p:sp>
      <p:sp>
        <p:nvSpPr>
          <p:cNvPr id="2" name="ZoneTexte 1"/>
          <p:cNvSpPr txBox="1"/>
          <p:nvPr/>
        </p:nvSpPr>
        <p:spPr>
          <a:xfrm>
            <a:off x="3574473" y="1246909"/>
            <a:ext cx="3647209" cy="369332"/>
          </a:xfrm>
          <a:prstGeom prst="rect">
            <a:avLst/>
          </a:prstGeom>
          <a:noFill/>
        </p:spPr>
        <p:txBody>
          <a:bodyPr wrap="square" rtlCol="0">
            <a:spAutoFit/>
          </a:bodyPr>
          <a:lstStyle/>
          <a:p>
            <a:r>
              <a:rPr lang="fr-FR" dirty="0" smtClean="0"/>
              <a:t>Introduction du Congrès, 3 questions</a:t>
            </a:r>
            <a:endParaRPr lang="fr-FR" dirty="0"/>
          </a:p>
        </p:txBody>
      </p:sp>
    </p:spTree>
    <p:extLst>
      <p:ext uri="{BB962C8B-B14F-4D97-AF65-F5344CB8AC3E}">
        <p14:creationId xmlns:p14="http://schemas.microsoft.com/office/powerpoint/2010/main" val="391438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49382" y="1620982"/>
            <a:ext cx="11104418" cy="4555980"/>
          </a:xfrm>
        </p:spPr>
        <p:txBody>
          <a:bodyPr>
            <a:normAutofit lnSpcReduction="10000"/>
          </a:bodyPr>
          <a:lstStyle/>
          <a:p>
            <a:pPr lvl="0"/>
            <a:r>
              <a:rPr lang="fr-FR" dirty="0"/>
              <a:t>Rendre public et valoriser des initiatives exemplaires de Pastorale du Sport associées à des pratiques sportives et des pratiques physiques qui existent déjà sur les territoires diocésains.</a:t>
            </a:r>
          </a:p>
          <a:p>
            <a:pPr lvl="0"/>
            <a:r>
              <a:rPr lang="fr-FR" dirty="0"/>
              <a:t>Favoriser les échanges des pratiques de Pastorale du Sport initiées en France, en lien avec les perspectives internationales soutenues par le Dicastère</a:t>
            </a:r>
          </a:p>
          <a:p>
            <a:pPr lvl="0"/>
            <a:r>
              <a:rPr lang="fr-FR" dirty="0"/>
              <a:t>Mettre en lien et faciliter les actions développées par les acteurs de la Pastorale du Sport.</a:t>
            </a:r>
          </a:p>
          <a:p>
            <a:pPr lvl="0"/>
            <a:r>
              <a:rPr lang="fr-FR" dirty="0"/>
              <a:t>Mettre en lien les actions développées par les acteurs de la Pastorale du Sport avec ce qui existe  dans les domaines l’éducation et de la santé, des loisirs, du travail et du tourisme, de la famille et de la société</a:t>
            </a:r>
            <a:r>
              <a:rPr lang="fr-FR" dirty="0" smtClean="0"/>
              <a:t>.</a:t>
            </a:r>
            <a:endParaRPr lang="fr-FR" dirty="0"/>
          </a:p>
        </p:txBody>
      </p:sp>
      <p:sp>
        <p:nvSpPr>
          <p:cNvPr id="4" name="ZoneTexte 3"/>
          <p:cNvSpPr txBox="1"/>
          <p:nvPr/>
        </p:nvSpPr>
        <p:spPr>
          <a:xfrm>
            <a:off x="3377045" y="644236"/>
            <a:ext cx="3844637" cy="369332"/>
          </a:xfrm>
          <a:prstGeom prst="rect">
            <a:avLst/>
          </a:prstGeom>
          <a:noFill/>
        </p:spPr>
        <p:txBody>
          <a:bodyPr wrap="square" rtlCol="0">
            <a:spAutoFit/>
          </a:bodyPr>
          <a:lstStyle/>
          <a:p>
            <a:r>
              <a:rPr lang="fr-FR" dirty="0" smtClean="0"/>
              <a:t>Introduction du Congrès, 4 objectifs</a:t>
            </a:r>
            <a:endParaRPr lang="fr-FR" dirty="0"/>
          </a:p>
        </p:txBody>
      </p:sp>
    </p:spTree>
    <p:extLst>
      <p:ext uri="{BB962C8B-B14F-4D97-AF65-F5344CB8AC3E}">
        <p14:creationId xmlns:p14="http://schemas.microsoft.com/office/powerpoint/2010/main" val="1745775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Actualiser une  </a:t>
            </a:r>
            <a:r>
              <a:rPr lang="fr-FR" dirty="0"/>
              <a:t>sélection bibliographique et filmographique en lien </a:t>
            </a:r>
            <a:r>
              <a:rPr lang="fr-FR" dirty="0" smtClean="0"/>
              <a:t>avec les travaux déjà élaborés sur le site Eglise et Sport</a:t>
            </a:r>
            <a:endParaRPr lang="fr-FR" dirty="0"/>
          </a:p>
          <a:p>
            <a:pPr marL="0" indent="0">
              <a:buNone/>
            </a:pPr>
            <a:endParaRPr lang="fr-FR" dirty="0"/>
          </a:p>
          <a:p>
            <a:r>
              <a:rPr lang="fr-FR" dirty="0" smtClean="0"/>
              <a:t>Constituer </a:t>
            </a:r>
            <a:r>
              <a:rPr lang="fr-FR" dirty="0"/>
              <a:t>un carnet d’adresses des personnes, des associations et des institutions œuvrant pour le développement d’une Pastorale du Sport en </a:t>
            </a:r>
            <a:r>
              <a:rPr lang="fr-FR" dirty="0" smtClean="0"/>
              <a:t>France, à partir des travaux déjà élaborés sur le site Eglise et Sport</a:t>
            </a:r>
          </a:p>
          <a:p>
            <a:pPr marL="0" indent="0">
              <a:buNone/>
            </a:pPr>
            <a:endParaRPr lang="fr-FR" dirty="0"/>
          </a:p>
        </p:txBody>
      </p:sp>
      <p:sp>
        <p:nvSpPr>
          <p:cNvPr id="4" name="ZoneTexte 3"/>
          <p:cNvSpPr txBox="1"/>
          <p:nvPr/>
        </p:nvSpPr>
        <p:spPr>
          <a:xfrm>
            <a:off x="2691245" y="644236"/>
            <a:ext cx="5507182" cy="369332"/>
          </a:xfrm>
          <a:prstGeom prst="rect">
            <a:avLst/>
          </a:prstGeom>
          <a:noFill/>
        </p:spPr>
        <p:txBody>
          <a:bodyPr wrap="square" rtlCol="0">
            <a:spAutoFit/>
          </a:bodyPr>
          <a:lstStyle/>
          <a:p>
            <a:r>
              <a:rPr lang="fr-FR" dirty="0" smtClean="0"/>
              <a:t>Introduction du Congrès, 2 perspectives d’actions</a:t>
            </a:r>
            <a:endParaRPr lang="fr-FR" dirty="0"/>
          </a:p>
        </p:txBody>
      </p:sp>
    </p:spTree>
    <p:extLst>
      <p:ext uri="{BB962C8B-B14F-4D97-AF65-F5344CB8AC3E}">
        <p14:creationId xmlns:p14="http://schemas.microsoft.com/office/powerpoint/2010/main" val="2088067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heel(1)">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155865" y="1662545"/>
            <a:ext cx="11720944" cy="4197928"/>
          </a:xfrm>
        </p:spPr>
        <p:txBody>
          <a:bodyPr>
            <a:noAutofit/>
          </a:bodyPr>
          <a:lstStyle/>
          <a:p>
            <a:pPr algn="ctr"/>
            <a:r>
              <a:rPr lang="fr-FR" sz="3200" b="1" dirty="0" smtClean="0">
                <a:latin typeface="Times New Roman" panose="02020603050405020304" pitchFamily="18" charset="0"/>
                <a:cs typeface="Times New Roman" panose="02020603050405020304" pitchFamily="18" charset="0"/>
              </a:rPr>
              <a:t/>
            </a:r>
            <a:br>
              <a:rPr lang="fr-FR" sz="3200" b="1" dirty="0" smtClean="0">
                <a:latin typeface="Times New Roman" panose="02020603050405020304" pitchFamily="18" charset="0"/>
                <a:cs typeface="Times New Roman" panose="02020603050405020304" pitchFamily="18" charset="0"/>
              </a:rPr>
            </a:br>
            <a:r>
              <a:rPr lang="fr-FR" sz="1200" b="1" dirty="0" smtClean="0">
                <a:latin typeface="Times New Roman" panose="02020603050405020304" pitchFamily="18" charset="0"/>
                <a:cs typeface="Times New Roman" panose="02020603050405020304" pitchFamily="18" charset="0"/>
              </a:rPr>
              <a:t>2 questions en lien avec « Les assises du sport » de C. </a:t>
            </a:r>
            <a:r>
              <a:rPr lang="fr-FR" sz="1200" b="1" dirty="0" err="1" smtClean="0">
                <a:latin typeface="Times New Roman" panose="02020603050405020304" pitchFamily="18" charset="0"/>
                <a:cs typeface="Times New Roman" panose="02020603050405020304" pitchFamily="18" charset="0"/>
              </a:rPr>
              <a:t>Piard</a:t>
            </a:r>
            <a:r>
              <a:rPr lang="fr-FR" sz="1200" b="1" dirty="0" smtClean="0">
                <a:latin typeface="Times New Roman" panose="02020603050405020304" pitchFamily="18" charset="0"/>
                <a:cs typeface="Times New Roman" panose="02020603050405020304" pitchFamily="18" charset="0"/>
              </a:rPr>
              <a:t> qui ne pourra être présent à </a:t>
            </a:r>
            <a:r>
              <a:rPr lang="fr-FR" sz="1200" b="1" dirty="0" err="1" smtClean="0">
                <a:latin typeface="Times New Roman" panose="02020603050405020304" pitchFamily="18" charset="0"/>
                <a:cs typeface="Times New Roman" panose="02020603050405020304" pitchFamily="18" charset="0"/>
              </a:rPr>
              <a:t>Orcines</a:t>
            </a:r>
            <a:r>
              <a:rPr lang="fr-FR" sz="3200" b="1" dirty="0">
                <a:latin typeface="Times New Roman" panose="02020603050405020304" pitchFamily="18" charset="0"/>
                <a:cs typeface="Times New Roman" panose="02020603050405020304" pitchFamily="18" charset="0"/>
              </a:rPr>
              <a:t/>
            </a:r>
            <a:br>
              <a:rPr lang="fr-FR" sz="3200" b="1" dirty="0">
                <a:latin typeface="Times New Roman" panose="02020603050405020304" pitchFamily="18" charset="0"/>
                <a:cs typeface="Times New Roman" panose="02020603050405020304" pitchFamily="18" charset="0"/>
              </a:rPr>
            </a:br>
            <a:r>
              <a:rPr lang="fr-FR" sz="3200" b="1" dirty="0" smtClean="0">
                <a:latin typeface="Times New Roman" panose="02020603050405020304" pitchFamily="18" charset="0"/>
                <a:cs typeface="Times New Roman" panose="02020603050405020304" pitchFamily="18" charset="0"/>
              </a:rPr>
              <a:t/>
            </a:r>
            <a:br>
              <a:rPr lang="fr-FR" sz="3200" b="1" dirty="0" smtClean="0">
                <a:latin typeface="Times New Roman" panose="02020603050405020304" pitchFamily="18" charset="0"/>
                <a:cs typeface="Times New Roman" panose="02020603050405020304" pitchFamily="18" charset="0"/>
              </a:rPr>
            </a:br>
            <a:r>
              <a:rPr lang="fr-FR" sz="3200" b="1" dirty="0">
                <a:latin typeface="Times New Roman" panose="02020603050405020304" pitchFamily="18" charset="0"/>
                <a:cs typeface="Times New Roman" panose="02020603050405020304" pitchFamily="18" charset="0"/>
              </a:rPr>
              <a:t/>
            </a:r>
            <a:br>
              <a:rPr lang="fr-FR" sz="3200" b="1" dirty="0">
                <a:latin typeface="Times New Roman" panose="02020603050405020304" pitchFamily="18" charset="0"/>
                <a:cs typeface="Times New Roman" panose="02020603050405020304" pitchFamily="18" charset="0"/>
              </a:rPr>
            </a:br>
            <a:r>
              <a:rPr lang="fr-FR" sz="3200" b="1" dirty="0" smtClean="0">
                <a:latin typeface="Times New Roman" panose="02020603050405020304" pitchFamily="18" charset="0"/>
                <a:cs typeface="Times New Roman" panose="02020603050405020304" pitchFamily="18" charset="0"/>
              </a:rPr>
              <a:t>Le corps sportif:  </a:t>
            </a:r>
            <a:br>
              <a:rPr lang="fr-FR" sz="3200" b="1" dirty="0" smtClean="0">
                <a:latin typeface="Times New Roman" panose="02020603050405020304" pitchFamily="18" charset="0"/>
                <a:cs typeface="Times New Roman" panose="02020603050405020304" pitchFamily="18" charset="0"/>
              </a:rPr>
            </a:br>
            <a:r>
              <a:rPr lang="fr-FR" sz="3200" b="1" dirty="0" smtClean="0">
                <a:latin typeface="Times New Roman" panose="02020603050405020304" pitchFamily="18" charset="0"/>
                <a:cs typeface="Times New Roman" panose="02020603050405020304" pitchFamily="18" charset="0"/>
              </a:rPr>
              <a:t>Un pilier pour une pastorale du sport verticale et horizontale ?</a:t>
            </a:r>
            <a:br>
              <a:rPr lang="fr-FR" sz="3200" b="1" dirty="0" smtClean="0">
                <a:latin typeface="Times New Roman" panose="02020603050405020304" pitchFamily="18" charset="0"/>
                <a:cs typeface="Times New Roman" panose="02020603050405020304" pitchFamily="18" charset="0"/>
              </a:rPr>
            </a:br>
            <a:r>
              <a:rPr lang="fr-FR" sz="3200" b="1" dirty="0">
                <a:latin typeface="Times New Roman" panose="02020603050405020304" pitchFamily="18" charset="0"/>
                <a:cs typeface="Times New Roman" panose="02020603050405020304" pitchFamily="18" charset="0"/>
              </a:rPr>
              <a:t/>
            </a:r>
            <a:br>
              <a:rPr lang="fr-FR" sz="3200" b="1" dirty="0">
                <a:latin typeface="Times New Roman" panose="02020603050405020304" pitchFamily="18" charset="0"/>
                <a:cs typeface="Times New Roman" panose="02020603050405020304" pitchFamily="18" charset="0"/>
              </a:rPr>
            </a:br>
            <a:r>
              <a:rPr lang="fr-FR" sz="3200" b="1" dirty="0" smtClean="0">
                <a:latin typeface="Times New Roman" panose="02020603050405020304" pitchFamily="18" charset="0"/>
                <a:cs typeface="Times New Roman" panose="02020603050405020304" pitchFamily="18" charset="0"/>
              </a:rPr>
              <a:t/>
            </a:r>
            <a:br>
              <a:rPr lang="fr-FR" sz="3200" b="1" dirty="0" smtClean="0">
                <a:latin typeface="Times New Roman" panose="02020603050405020304" pitchFamily="18" charset="0"/>
                <a:cs typeface="Times New Roman" panose="02020603050405020304" pitchFamily="18" charset="0"/>
              </a:rPr>
            </a:br>
            <a:r>
              <a:rPr lang="fr-FR" sz="3200" b="1" dirty="0" smtClean="0">
                <a:latin typeface="Times New Roman" panose="02020603050405020304" pitchFamily="18" charset="0"/>
                <a:cs typeface="Times New Roman" panose="02020603050405020304" pitchFamily="18" charset="0"/>
              </a:rPr>
              <a:t>Quels sont les sept piliers </a:t>
            </a:r>
            <a:br>
              <a:rPr lang="fr-FR" sz="3200" b="1" dirty="0" smtClean="0">
                <a:latin typeface="Times New Roman" panose="02020603050405020304" pitchFamily="18" charset="0"/>
                <a:cs typeface="Times New Roman" panose="02020603050405020304" pitchFamily="18" charset="0"/>
              </a:rPr>
            </a:br>
            <a:r>
              <a:rPr lang="fr-FR" sz="3200" b="1" dirty="0" smtClean="0">
                <a:latin typeface="Times New Roman" panose="02020603050405020304" pitchFamily="18" charset="0"/>
                <a:cs typeface="Times New Roman" panose="02020603050405020304" pitchFamily="18" charset="0"/>
              </a:rPr>
              <a:t>d’une pastorale du sport verticale et horizontale ?</a:t>
            </a:r>
            <a:br>
              <a:rPr lang="fr-FR" sz="3200" b="1" dirty="0" smtClean="0">
                <a:latin typeface="Times New Roman" panose="02020603050405020304" pitchFamily="18" charset="0"/>
                <a:cs typeface="Times New Roman" panose="02020603050405020304" pitchFamily="18" charset="0"/>
              </a:rPr>
            </a:br>
            <a:r>
              <a:rPr lang="fr-FR" sz="3200" b="1" dirty="0">
                <a:latin typeface="Times New Roman" panose="02020603050405020304" pitchFamily="18" charset="0"/>
                <a:cs typeface="Times New Roman" panose="02020603050405020304" pitchFamily="18" charset="0"/>
              </a:rPr>
              <a:t/>
            </a:r>
            <a:br>
              <a:rPr lang="fr-FR" sz="3200" b="1" dirty="0">
                <a:latin typeface="Times New Roman" panose="02020603050405020304" pitchFamily="18" charset="0"/>
                <a:cs typeface="Times New Roman" panose="02020603050405020304" pitchFamily="18" charset="0"/>
              </a:rPr>
            </a:br>
            <a:r>
              <a:rPr lang="fr-FR" sz="3200" b="1" dirty="0" smtClean="0">
                <a:latin typeface="Times New Roman" panose="02020603050405020304" pitchFamily="18" charset="0"/>
                <a:cs typeface="Times New Roman" panose="02020603050405020304" pitchFamily="18" charset="0"/>
              </a:rPr>
              <a:t/>
            </a:r>
            <a:br>
              <a:rPr lang="fr-FR" sz="3200" b="1" dirty="0" smtClean="0">
                <a:latin typeface="Times New Roman" panose="02020603050405020304" pitchFamily="18" charset="0"/>
                <a:cs typeface="Times New Roman" panose="02020603050405020304" pitchFamily="18" charset="0"/>
              </a:rPr>
            </a:br>
            <a:r>
              <a:rPr lang="fr-FR" sz="3200" b="1" dirty="0" smtClean="0">
                <a:latin typeface="Times New Roman" panose="02020603050405020304" pitchFamily="18" charset="0"/>
                <a:cs typeface="Times New Roman" panose="02020603050405020304" pitchFamily="18" charset="0"/>
              </a:rPr>
              <a:t/>
            </a:r>
            <a:br>
              <a:rPr lang="fr-FR" sz="3200" b="1" dirty="0" smtClean="0">
                <a:latin typeface="Times New Roman" panose="02020603050405020304" pitchFamily="18" charset="0"/>
                <a:cs typeface="Times New Roman" panose="02020603050405020304" pitchFamily="18" charset="0"/>
              </a:rPr>
            </a:br>
            <a:r>
              <a:rPr lang="fr-FR" sz="3200" b="1" dirty="0">
                <a:latin typeface="Times New Roman" panose="02020603050405020304" pitchFamily="18" charset="0"/>
                <a:cs typeface="Times New Roman" panose="02020603050405020304" pitchFamily="18" charset="0"/>
              </a:rPr>
              <a:t/>
            </a:r>
            <a:br>
              <a:rPr lang="fr-FR" sz="3200" b="1" dirty="0">
                <a:latin typeface="Times New Roman" panose="02020603050405020304" pitchFamily="18" charset="0"/>
                <a:cs typeface="Times New Roman" panose="02020603050405020304" pitchFamily="18" charset="0"/>
              </a:rPr>
            </a:br>
            <a:r>
              <a:rPr lang="fr-FR" sz="3200" b="1" dirty="0" smtClean="0">
                <a:latin typeface="Times New Roman" panose="02020603050405020304" pitchFamily="18" charset="0"/>
                <a:cs typeface="Times New Roman" panose="02020603050405020304" pitchFamily="18" charset="0"/>
              </a:rPr>
              <a:t/>
            </a:r>
            <a:br>
              <a:rPr lang="fr-FR" sz="3200" b="1" dirty="0" smtClean="0">
                <a:latin typeface="Times New Roman" panose="02020603050405020304" pitchFamily="18" charset="0"/>
                <a:cs typeface="Times New Roman" panose="02020603050405020304" pitchFamily="18" charset="0"/>
              </a:rPr>
            </a:br>
            <a:r>
              <a:rPr lang="fr-FR" sz="3200" b="1" dirty="0">
                <a:latin typeface="Times New Roman" panose="02020603050405020304" pitchFamily="18" charset="0"/>
                <a:cs typeface="Times New Roman" panose="02020603050405020304" pitchFamily="18" charset="0"/>
              </a:rPr>
              <a:t/>
            </a:r>
            <a:br>
              <a:rPr lang="fr-FR" sz="3200" b="1" dirty="0">
                <a:latin typeface="Times New Roman" panose="02020603050405020304" pitchFamily="18" charset="0"/>
                <a:cs typeface="Times New Roman" panose="02020603050405020304" pitchFamily="18" charset="0"/>
              </a:rPr>
            </a:br>
            <a:endParaRPr lang="fr-F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4796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24691" y="1122363"/>
            <a:ext cx="11731336" cy="2387600"/>
          </a:xfrm>
        </p:spPr>
        <p:txBody>
          <a:bodyPr>
            <a:normAutofit fontScale="90000"/>
          </a:bodyPr>
          <a:lstStyle/>
          <a:p>
            <a:r>
              <a:rPr lang="fr-FR" dirty="0" smtClean="0"/>
              <a:t>SPORT: RE-THINKING TOMORROW</a:t>
            </a:r>
            <a:br>
              <a:rPr lang="fr-FR" dirty="0" smtClean="0"/>
            </a:br>
            <a:r>
              <a:rPr lang="en-US" dirty="0" smtClean="0"/>
              <a:t>Will sports become better after the pandemic?</a:t>
            </a:r>
            <a:endParaRPr lang="fr-FR" dirty="0"/>
          </a:p>
        </p:txBody>
      </p:sp>
      <p:sp>
        <p:nvSpPr>
          <p:cNvPr id="3" name="Sous-titre 2"/>
          <p:cNvSpPr>
            <a:spLocks noGrp="1"/>
          </p:cNvSpPr>
          <p:nvPr>
            <p:ph type="subTitle" idx="1"/>
          </p:nvPr>
        </p:nvSpPr>
        <p:spPr/>
        <p:txBody>
          <a:bodyPr>
            <a:normAutofit lnSpcReduction="10000"/>
          </a:bodyPr>
          <a:lstStyle/>
          <a:p>
            <a:r>
              <a:rPr lang="fr-FR" dirty="0" smtClean="0"/>
              <a:t>Défis pastoraux, </a:t>
            </a:r>
          </a:p>
          <a:p>
            <a:r>
              <a:rPr lang="fr-FR" dirty="0" smtClean="0"/>
              <a:t>Perspectives spirituelles, </a:t>
            </a:r>
          </a:p>
          <a:p>
            <a:r>
              <a:rPr lang="fr-FR" dirty="0" smtClean="0"/>
              <a:t>Enjeux sportifs, </a:t>
            </a:r>
          </a:p>
          <a:p>
            <a:r>
              <a:rPr lang="fr-FR" dirty="0" smtClean="0"/>
              <a:t>Réalités éducatives</a:t>
            </a:r>
            <a:endParaRPr lang="fr-FR" dirty="0"/>
          </a:p>
        </p:txBody>
      </p:sp>
      <p:sp>
        <p:nvSpPr>
          <p:cNvPr id="4" name="ZoneTexte 3"/>
          <p:cNvSpPr txBox="1"/>
          <p:nvPr/>
        </p:nvSpPr>
        <p:spPr>
          <a:xfrm>
            <a:off x="3553691" y="633845"/>
            <a:ext cx="5237018" cy="369332"/>
          </a:xfrm>
          <a:prstGeom prst="rect">
            <a:avLst/>
          </a:prstGeom>
          <a:noFill/>
        </p:spPr>
        <p:txBody>
          <a:bodyPr wrap="square" rtlCol="0">
            <a:spAutoFit/>
          </a:bodyPr>
          <a:lstStyle/>
          <a:p>
            <a:r>
              <a:rPr lang="fr-FR" dirty="0" smtClean="0"/>
              <a:t>Perspectives Internationales en lien avec la pandémie</a:t>
            </a:r>
            <a:endParaRPr lang="fr-FR" dirty="0"/>
          </a:p>
        </p:txBody>
      </p:sp>
    </p:spTree>
    <p:extLst>
      <p:ext uri="{BB962C8B-B14F-4D97-AF65-F5344CB8AC3E}">
        <p14:creationId xmlns:p14="http://schemas.microsoft.com/office/powerpoint/2010/main" val="13581804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Les </a:t>
            </a:r>
            <a:r>
              <a:rPr lang="fr-FR" dirty="0"/>
              <a:t>spiritualités sportives et les cultures sportives sont-elles deux facettes du phénomène humain lorsque celui-ci est confronté à une crise existentielle ?</a:t>
            </a:r>
          </a:p>
          <a:p>
            <a:r>
              <a:rPr lang="fr-FR" dirty="0" smtClean="0"/>
              <a:t>L’inachèvement </a:t>
            </a:r>
            <a:r>
              <a:rPr lang="fr-FR" dirty="0"/>
              <a:t>d’une trajectoire sportive est-elle le moment privilégié d’une crise qui permet à un athlète de se rapprocher de l’épicentre du Bonheur au cœur d’un nouvel hymne de l’Univers Sportif ?</a:t>
            </a:r>
          </a:p>
          <a:p>
            <a:endParaRPr lang="fr-FR" dirty="0"/>
          </a:p>
        </p:txBody>
      </p:sp>
    </p:spTree>
    <p:extLst>
      <p:ext uri="{BB962C8B-B14F-4D97-AF65-F5344CB8AC3E}">
        <p14:creationId xmlns:p14="http://schemas.microsoft.com/office/powerpoint/2010/main" val="2775766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a:r>
              <a:rPr lang="fr-FR" dirty="0"/>
              <a:t>Donner le meilleur de soi-même.</a:t>
            </a:r>
          </a:p>
          <a:p>
            <a:pPr lvl="0"/>
            <a:r>
              <a:rPr lang="fr-FR" dirty="0"/>
              <a:t>La Force dans l’épreuve.</a:t>
            </a:r>
          </a:p>
          <a:p>
            <a:pPr lvl="0"/>
            <a:r>
              <a:rPr lang="fr-FR" dirty="0"/>
              <a:t>Ecologie corporelle intégrale en lien avec </a:t>
            </a:r>
            <a:r>
              <a:rPr lang="fr-FR" dirty="0" err="1"/>
              <a:t>Laudato</a:t>
            </a:r>
            <a:r>
              <a:rPr lang="fr-FR" dirty="0"/>
              <a:t> si’</a:t>
            </a:r>
          </a:p>
          <a:p>
            <a:pPr lvl="0"/>
            <a:r>
              <a:rPr lang="fr-FR" dirty="0" err="1"/>
              <a:t>Fratelli</a:t>
            </a:r>
            <a:r>
              <a:rPr lang="fr-FR" dirty="0"/>
              <a:t> </a:t>
            </a:r>
            <a:r>
              <a:rPr lang="fr-FR" dirty="0" smtClean="0"/>
              <a:t>Tutti</a:t>
            </a:r>
          </a:p>
          <a:p>
            <a:pPr lvl="0"/>
            <a:r>
              <a:rPr lang="fr-FR" dirty="0" smtClean="0"/>
              <a:t>………………………………..</a:t>
            </a:r>
            <a:endParaRPr lang="fr-FR" dirty="0"/>
          </a:p>
          <a:p>
            <a:endParaRPr lang="fr-FR" dirty="0"/>
          </a:p>
        </p:txBody>
      </p:sp>
    </p:spTree>
    <p:extLst>
      <p:ext uri="{BB962C8B-B14F-4D97-AF65-F5344CB8AC3E}">
        <p14:creationId xmlns:p14="http://schemas.microsoft.com/office/powerpoint/2010/main" val="1430378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tx1">
                <a:lumMod val="85000"/>
                <a:lumOff val="15000"/>
              </a:schemeClr>
            </a:solidFill>
          </a:ln>
        </p:spPr>
        <p:txBody>
          <a:bodyPr>
            <a:noAutofit/>
          </a:bodyPr>
          <a:lstStyle/>
          <a:p>
            <a:r>
              <a:rPr lang="fr-FR" sz="2800" dirty="0">
                <a:latin typeface="Arial" panose="020B0604020202020204" pitchFamily="34" charset="0"/>
                <a:ea typeface="Times New Roman" panose="02020603050405020304" pitchFamily="18" charset="0"/>
                <a:cs typeface="Arial" panose="020B0604020202020204" pitchFamily="34" charset="0"/>
              </a:rPr>
              <a:t>I</a:t>
            </a:r>
            <a:r>
              <a:rPr lang="fr-FR" sz="2800" dirty="0" smtClean="0">
                <a:effectLst/>
                <a:latin typeface="Arial" panose="020B0604020202020204" pitchFamily="34" charset="0"/>
                <a:ea typeface="Times New Roman" panose="02020603050405020304" pitchFamily="18" charset="0"/>
                <a:cs typeface="Arial" panose="020B0604020202020204" pitchFamily="34" charset="0"/>
              </a:rPr>
              <a:t>dentifier les contours d'une Pastorale du Sport, qui ne sera jamais plus comme Avant, mais qui croira en l’En-Avant pour :</a:t>
            </a:r>
            <a:endParaRPr lang="fr-FR" sz="2800"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ln>
            <a:solidFill>
              <a:schemeClr val="tx1">
                <a:lumMod val="75000"/>
                <a:lumOff val="25000"/>
              </a:schemeClr>
            </a:solidFill>
          </a:ln>
        </p:spPr>
        <p:txBody>
          <a:bodyPr>
            <a:normAutofit/>
          </a:bodyPr>
          <a:lstStyle/>
          <a:p>
            <a:pPr algn="just">
              <a:spcAft>
                <a:spcPts val="0"/>
              </a:spcAft>
            </a:pPr>
            <a:r>
              <a:rPr lang="fr-FR" dirty="0" smtClean="0">
                <a:effectLst/>
                <a:ea typeface="Times New Roman" panose="02020603050405020304" pitchFamily="18" charset="0"/>
                <a:cs typeface="Times New Roman" panose="02020603050405020304" pitchFamily="18" charset="0"/>
              </a:rPr>
              <a:t>révéler les potentialités d'un athlète empêché de vivre sa passion.</a:t>
            </a:r>
          </a:p>
          <a:p>
            <a:pPr algn="just">
              <a:spcAft>
                <a:spcPts val="0"/>
              </a:spcAft>
            </a:pPr>
            <a:r>
              <a:rPr lang="fr-FR" dirty="0" smtClean="0">
                <a:effectLst/>
                <a:ea typeface="Times New Roman" panose="02020603050405020304" pitchFamily="18" charset="0"/>
                <a:cs typeface="Times New Roman" panose="02020603050405020304" pitchFamily="18" charset="0"/>
              </a:rPr>
              <a:t>reconnaître la beauté de la création de nouvelles formes de gestualités sportives en situation de crise.</a:t>
            </a:r>
          </a:p>
          <a:p>
            <a:pPr algn="just">
              <a:spcAft>
                <a:spcPts val="0"/>
              </a:spcAft>
            </a:pPr>
            <a:r>
              <a:rPr lang="fr-FR" dirty="0" smtClean="0">
                <a:effectLst/>
                <a:ea typeface="Times New Roman" panose="02020603050405020304" pitchFamily="18" charset="0"/>
                <a:cs typeface="Times New Roman" panose="02020603050405020304" pitchFamily="18" charset="0"/>
              </a:rPr>
              <a:t>permettre à une personne de discerner son propre chemin d'excellence, lorsque la Vie Sportive n’est plus praticable.</a:t>
            </a:r>
          </a:p>
          <a:p>
            <a:pPr algn="just">
              <a:spcAft>
                <a:spcPts val="0"/>
              </a:spcAft>
            </a:pPr>
            <a:r>
              <a:rPr lang="fr-FR" dirty="0" smtClean="0">
                <a:effectLst/>
                <a:ea typeface="Times New Roman" panose="02020603050405020304" pitchFamily="18" charset="0"/>
                <a:cs typeface="Times New Roman" panose="02020603050405020304" pitchFamily="18" charset="0"/>
              </a:rPr>
              <a:t>cheminer vers la plénitude d'une expérience corporelle en vivant le complexe du Hérisson.</a:t>
            </a:r>
          </a:p>
          <a:p>
            <a:pPr algn="just">
              <a:spcAft>
                <a:spcPts val="0"/>
              </a:spcAft>
            </a:pPr>
            <a:r>
              <a:rPr lang="fr-FR" dirty="0" smtClean="0">
                <a:effectLst/>
                <a:ea typeface="Times New Roman" panose="02020603050405020304" pitchFamily="18" charset="0"/>
                <a:cs typeface="Times New Roman" panose="02020603050405020304" pitchFamily="18" charset="0"/>
              </a:rPr>
              <a:t>caractériser les vertus des spiritualités sportives</a:t>
            </a:r>
          </a:p>
          <a:p>
            <a:pPr algn="just">
              <a:spcAft>
                <a:spcPts val="0"/>
              </a:spcAft>
            </a:pPr>
            <a:r>
              <a:rPr lang="fr-FR" dirty="0" smtClean="0">
                <a:effectLst/>
                <a:ea typeface="Times New Roman" panose="02020603050405020304" pitchFamily="18" charset="0"/>
                <a:cs typeface="Times New Roman" panose="02020603050405020304" pitchFamily="18" charset="0"/>
              </a:rPr>
              <a:t>identifier les caractéristiques d'une quête du sens ultime</a:t>
            </a:r>
            <a:endParaRPr lang="fr-FR" dirty="0"/>
          </a:p>
        </p:txBody>
      </p:sp>
    </p:spTree>
    <p:extLst>
      <p:ext uri="{BB962C8B-B14F-4D97-AF65-F5344CB8AC3E}">
        <p14:creationId xmlns:p14="http://schemas.microsoft.com/office/powerpoint/2010/main" val="1474778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TotalTime>
  <Words>413</Words>
  <Application>Microsoft Office PowerPoint</Application>
  <PresentationFormat>Grand écran</PresentationFormat>
  <Paragraphs>40</Paragraphs>
  <Slides>11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11</vt:i4>
      </vt:variant>
    </vt:vector>
  </HeadingPairs>
  <TitlesOfParts>
    <vt:vector size="16" baseType="lpstr">
      <vt:lpstr>Arial</vt:lpstr>
      <vt:lpstr>Calibri</vt:lpstr>
      <vt:lpstr>Calibri Light</vt:lpstr>
      <vt:lpstr>Times New Roman</vt:lpstr>
      <vt:lpstr>Thème Office</vt:lpstr>
      <vt:lpstr>Présentation PowerPoint</vt:lpstr>
      <vt:lpstr>Présentation PowerPoint</vt:lpstr>
      <vt:lpstr>Présentation PowerPoint</vt:lpstr>
      <vt:lpstr>Présentation PowerPoint</vt:lpstr>
      <vt:lpstr> 2 questions en lien avec « Les assises du sport » de C. Piard qui ne pourra être présent à Orcines   Le corps sportif:   Un pilier pour une pastorale du sport verticale et horizontale ?   Quels sont les sept piliers  d’une pastorale du sport verticale et horizontale ?       </vt:lpstr>
      <vt:lpstr>SPORT: RE-THINKING TOMORROW Will sports become better after the pandemic?</vt:lpstr>
      <vt:lpstr>Présentation PowerPoint</vt:lpstr>
      <vt:lpstr>Présentation PowerPoint</vt:lpstr>
      <vt:lpstr>Identifier les contours d'une Pastorale du Sport, qui ne sera jamais plus comme Avant, mais qui croira en l’En-Avant pour :</vt:lpstr>
      <vt:lpstr>Présentation PowerPoint</vt:lpstr>
      <vt:lpstr>Aimons l’ignorance de l’Avenir  pour entendre  le nouvel hymne de l’Univers Sportif !  Comme une nouvelle flamme, une Bonne Nouvelle s’est allumée dans la nuit: une blessure peut devenir fissures d’espérance </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DONNER LE MEILLEUR DE SOI-MÊME POUR ATTEINDRE UN BUT COLLECTIF</dc:title>
  <dc:creator>GILLES.LECOCQ</dc:creator>
  <cp:lastModifiedBy>GILLES.LECOCQ</cp:lastModifiedBy>
  <cp:revision>9</cp:revision>
  <dcterms:created xsi:type="dcterms:W3CDTF">2020-10-20T17:24:39Z</dcterms:created>
  <dcterms:modified xsi:type="dcterms:W3CDTF">2020-10-22T06:40:07Z</dcterms:modified>
</cp:coreProperties>
</file>