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60" r:id="rId5"/>
    <p:sldId id="263" r:id="rId6"/>
    <p:sldId id="261" r:id="rId7"/>
    <p:sldId id="264" r:id="rId8"/>
    <p:sldId id="265" r:id="rId9"/>
    <p:sldId id="266" r:id="rId10"/>
    <p:sldId id="267" r:id="rId11"/>
    <p:sldId id="262" r:id="rId1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pt-P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pt-P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D39F7-DE80-4DA9-8AB1-7592BEED255D}" type="datetimeFigureOut">
              <a:rPr lang="pt-PT" smtClean="0"/>
              <a:t>21/10/2023</a:t>
            </a:fld>
            <a:endParaRPr lang="pt-P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D9782-5A01-49BE-8069-1314A120EED5}" type="slidenum">
              <a:rPr lang="pt-PT" smtClean="0"/>
              <a:t>‹N°›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63022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pt-P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pt-P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D39F7-DE80-4DA9-8AB1-7592BEED255D}" type="datetimeFigureOut">
              <a:rPr lang="pt-PT" smtClean="0"/>
              <a:t>21/10/2023</a:t>
            </a:fld>
            <a:endParaRPr lang="pt-P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D9782-5A01-49BE-8069-1314A120EED5}" type="slidenum">
              <a:rPr lang="pt-PT" smtClean="0"/>
              <a:t>‹N°›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67960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pt-P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pt-P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D39F7-DE80-4DA9-8AB1-7592BEED255D}" type="datetimeFigureOut">
              <a:rPr lang="pt-PT" smtClean="0"/>
              <a:t>21/10/2023</a:t>
            </a:fld>
            <a:endParaRPr lang="pt-P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D9782-5A01-49BE-8069-1314A120EED5}" type="slidenum">
              <a:rPr lang="pt-PT" smtClean="0"/>
              <a:t>‹N°›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54084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pt-P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pt-P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D39F7-DE80-4DA9-8AB1-7592BEED255D}" type="datetimeFigureOut">
              <a:rPr lang="pt-PT" smtClean="0"/>
              <a:t>21/10/2023</a:t>
            </a:fld>
            <a:endParaRPr lang="pt-P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D9782-5A01-49BE-8069-1314A120EED5}" type="slidenum">
              <a:rPr lang="pt-PT" smtClean="0"/>
              <a:t>‹N°›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70118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pt-P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D39F7-DE80-4DA9-8AB1-7592BEED255D}" type="datetimeFigureOut">
              <a:rPr lang="pt-PT" smtClean="0"/>
              <a:t>21/10/2023</a:t>
            </a:fld>
            <a:endParaRPr lang="pt-P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D9782-5A01-49BE-8069-1314A120EED5}" type="slidenum">
              <a:rPr lang="pt-PT" smtClean="0"/>
              <a:t>‹N°›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59963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pt-P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pt-P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pt-P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D39F7-DE80-4DA9-8AB1-7592BEED255D}" type="datetimeFigureOut">
              <a:rPr lang="pt-PT" smtClean="0"/>
              <a:t>21/10/2023</a:t>
            </a:fld>
            <a:endParaRPr lang="pt-P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D9782-5A01-49BE-8069-1314A120EED5}" type="slidenum">
              <a:rPr lang="pt-PT" smtClean="0"/>
              <a:t>‹N°›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5525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pt-P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pt-P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pt-P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D39F7-DE80-4DA9-8AB1-7592BEED255D}" type="datetimeFigureOut">
              <a:rPr lang="pt-PT" smtClean="0"/>
              <a:t>21/10/2023</a:t>
            </a:fld>
            <a:endParaRPr lang="pt-P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D9782-5A01-49BE-8069-1314A120EED5}" type="slidenum">
              <a:rPr lang="pt-PT" smtClean="0"/>
              <a:t>‹N°›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69758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pt-P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D39F7-DE80-4DA9-8AB1-7592BEED255D}" type="datetimeFigureOut">
              <a:rPr lang="pt-PT" smtClean="0"/>
              <a:t>21/10/2023</a:t>
            </a:fld>
            <a:endParaRPr lang="pt-P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D9782-5A01-49BE-8069-1314A120EED5}" type="slidenum">
              <a:rPr lang="pt-PT" smtClean="0"/>
              <a:t>‹N°›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92520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D39F7-DE80-4DA9-8AB1-7592BEED255D}" type="datetimeFigureOut">
              <a:rPr lang="pt-PT" smtClean="0"/>
              <a:t>21/10/2023</a:t>
            </a:fld>
            <a:endParaRPr lang="pt-P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D9782-5A01-49BE-8069-1314A120EED5}" type="slidenum">
              <a:rPr lang="pt-PT" smtClean="0"/>
              <a:t>‹N°›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40700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pt-P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pt-P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D39F7-DE80-4DA9-8AB1-7592BEED255D}" type="datetimeFigureOut">
              <a:rPr lang="pt-PT" smtClean="0"/>
              <a:t>21/10/2023</a:t>
            </a:fld>
            <a:endParaRPr lang="pt-P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D9782-5A01-49BE-8069-1314A120EED5}" type="slidenum">
              <a:rPr lang="pt-PT" smtClean="0"/>
              <a:t>‹N°›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9541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pt-P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D39F7-DE80-4DA9-8AB1-7592BEED255D}" type="datetimeFigureOut">
              <a:rPr lang="pt-PT" smtClean="0"/>
              <a:t>21/10/2023</a:t>
            </a:fld>
            <a:endParaRPr lang="pt-P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D9782-5A01-49BE-8069-1314A120EED5}" type="slidenum">
              <a:rPr lang="pt-PT" smtClean="0"/>
              <a:t>‹N°›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9692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pt-P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pt-P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D39F7-DE80-4DA9-8AB1-7592BEED255D}" type="datetimeFigureOut">
              <a:rPr lang="pt-PT" smtClean="0"/>
              <a:t>21/10/2023</a:t>
            </a:fld>
            <a:endParaRPr lang="pt-P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D9782-5A01-49BE-8069-1314A120EED5}" type="slidenum">
              <a:rPr lang="pt-PT" smtClean="0"/>
              <a:t>‹N°›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05503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2523" y="2273589"/>
            <a:ext cx="10515600" cy="846161"/>
          </a:xfrm>
        </p:spPr>
        <p:txBody>
          <a:bodyPr>
            <a:normAutofit/>
          </a:bodyPr>
          <a:lstStyle/>
          <a:p>
            <a:r>
              <a:rPr lang="pt-PT" sz="3400" dirty="0"/>
              <a:t>Résumé 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33223" y="3102600"/>
            <a:ext cx="10515600" cy="23157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/>
              <a:t>1. Jésus dans un stade de football</a:t>
            </a:r>
          </a:p>
          <a:p>
            <a:pPr marL="0" indent="0">
              <a:buNone/>
            </a:pPr>
            <a:r>
              <a:rPr lang="fr-FR" b="1" dirty="0"/>
              <a:t>2. Entre la couronne de fleurs et la couronne d'épines</a:t>
            </a:r>
          </a:p>
          <a:p>
            <a:pPr marL="0" indent="0">
              <a:buNone/>
            </a:pPr>
            <a:r>
              <a:rPr lang="fr-FR" b="1" dirty="0"/>
              <a:t>3. Une brève histoire du sport</a:t>
            </a:r>
          </a:p>
          <a:p>
            <a:pPr marL="0" indent="0">
              <a:buNone/>
            </a:pPr>
            <a:r>
              <a:rPr lang="fr-FR" b="1" dirty="0"/>
              <a:t>4. Une nouvelle étape dans le sport</a:t>
            </a:r>
          </a:p>
          <a:p>
            <a:pPr marL="0" indent="0">
              <a:buNone/>
            </a:pPr>
            <a:r>
              <a:rPr lang="fr-FR" b="1" dirty="0"/>
              <a:t>5. </a:t>
            </a:r>
            <a:r>
              <a:rPr lang="fr-FR" b="1"/>
              <a:t>Le sport : </a:t>
            </a:r>
            <a:r>
              <a:rPr lang="fr-FR" b="1" dirty="0"/>
              <a:t>de l'exercice physique à l'art</a:t>
            </a:r>
            <a:endParaRPr lang="pt-PT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8796270" y="5987192"/>
            <a:ext cx="3318456" cy="866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PT" sz="2000" dirty="0"/>
              <a:t>Pe. José Miguel Cardoso</a:t>
            </a:r>
          </a:p>
          <a:p>
            <a:pPr algn="r"/>
            <a:r>
              <a:rPr lang="pt-PT" sz="2000" dirty="0"/>
              <a:t>miguel.fragacardoso@dce.va</a:t>
            </a: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864218" y="823622"/>
            <a:ext cx="9163905" cy="885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5000" b="1" i="1" dirty="0"/>
              <a:t>Vers un sport postmoderne</a:t>
            </a:r>
            <a:endParaRPr lang="pt-PT" sz="5000" b="1" i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157" y="4569717"/>
            <a:ext cx="2652448" cy="1473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490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09716" y="726898"/>
            <a:ext cx="6120581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>
              <a:spcAft>
                <a:spcPts val="0"/>
              </a:spcAft>
            </a:pPr>
            <a:endParaRPr lang="pt-PT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180340">
              <a:spcAft>
                <a:spcPts val="0"/>
              </a:spcAft>
            </a:pPr>
            <a:r>
              <a:rPr lang="pt-PT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Pape François :</a:t>
            </a:r>
          </a:p>
          <a:p>
            <a:pPr indent="180340">
              <a:spcAft>
                <a:spcPts val="0"/>
              </a:spcAft>
            </a:pPr>
            <a:endParaRPr lang="pt-PT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180340">
              <a:spcAft>
                <a:spcPts val="0"/>
              </a:spcAft>
            </a:pPr>
            <a:r>
              <a:rPr lang="pt-PT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fr-FR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Dieu a donné à chacun de nous un champ, un terrain où jouer sa vie : mais sans entraînement, même la personne la plus talentueuse devient une aberration. Se former (...) c'est demander chaque jour à Dieu : que veux-tu que je fasse, qu'attends-tu de ma vie ? (...) (Nous devons) l'affronter comme s'il était un entraîneur. (...) Un entraîneur toujours prêt à nous élever».</a:t>
            </a:r>
          </a:p>
          <a:p>
            <a:pPr indent="180340">
              <a:spcAft>
                <a:spcPts val="0"/>
              </a:spcAft>
            </a:pPr>
            <a:endParaRPr lang="pt-PT" sz="1600" cap="small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>
              <a:spcAft>
                <a:spcPts val="0"/>
              </a:spcAft>
            </a:pPr>
            <a:r>
              <a:rPr lang="pt-PT" sz="1600" cap="smal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600" cap="smal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Bergonzi – Pozza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16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 sport secondo Papa Francesco</a:t>
            </a:r>
            <a:r>
              <a:rPr lang="it-IT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101)</a:t>
            </a:r>
            <a:endParaRPr lang="pt-PT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89" r="10604"/>
          <a:stretch/>
        </p:blipFill>
        <p:spPr>
          <a:xfrm>
            <a:off x="6739932" y="726898"/>
            <a:ext cx="5294752" cy="5626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185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8796270" y="5987192"/>
            <a:ext cx="3318456" cy="866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PT" sz="2000" dirty="0"/>
              <a:t>Pe. José Miguel Cardoso</a:t>
            </a:r>
          </a:p>
          <a:p>
            <a:pPr algn="r"/>
            <a:r>
              <a:rPr lang="pt-PT" sz="2000" dirty="0"/>
              <a:t>miguel.fragacardoso@dce.va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157" y="4569717"/>
            <a:ext cx="2652448" cy="1473444"/>
          </a:xfrm>
          <a:prstGeom prst="rect">
            <a:avLst/>
          </a:prstGeom>
        </p:spPr>
      </p:pic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620704" y="545584"/>
            <a:ext cx="11494022" cy="28612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b="1" dirty="0"/>
              <a:t>5. Le sport : de l'exercice physique à l'art</a:t>
            </a:r>
            <a:endParaRPr lang="pt-PT" sz="1000" dirty="0"/>
          </a:p>
          <a:p>
            <a:pPr marL="622300">
              <a:lnSpc>
                <a:spcPct val="150000"/>
              </a:lnSpc>
              <a:buFontTx/>
              <a:buChar char="-"/>
            </a:pPr>
            <a:r>
              <a:rPr lang="fr-FR" sz="3000" dirty="0"/>
              <a:t>Citation de </a:t>
            </a:r>
            <a:r>
              <a:rPr lang="fr-FR" sz="3000" dirty="0" err="1"/>
              <a:t>Neymar</a:t>
            </a:r>
            <a:r>
              <a:rPr lang="fr-FR" sz="3000" dirty="0"/>
              <a:t> sur Pelé</a:t>
            </a:r>
          </a:p>
          <a:p>
            <a:pPr marL="393700" indent="0">
              <a:lnSpc>
                <a:spcPct val="150000"/>
              </a:lnSpc>
              <a:buNone/>
            </a:pPr>
            <a:r>
              <a:rPr lang="fr-FR" sz="3000" dirty="0"/>
              <a:t>- Une nouvelle étape pour le sport ...</a:t>
            </a:r>
            <a:endParaRPr lang="pt-PT" sz="2400" dirty="0"/>
          </a:p>
          <a:p>
            <a:pPr>
              <a:buFontTx/>
              <a:buChar char="-"/>
            </a:pPr>
            <a:endParaRPr lang="pt-PT" dirty="0"/>
          </a:p>
        </p:txBody>
      </p:sp>
      <p:sp>
        <p:nvSpPr>
          <p:cNvPr id="2" name="Rettangolo 1"/>
          <p:cNvSpPr/>
          <p:nvPr/>
        </p:nvSpPr>
        <p:spPr>
          <a:xfrm>
            <a:off x="0" y="4191259"/>
            <a:ext cx="973393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>
              <a:lnSpc>
                <a:spcPct val="150000"/>
              </a:lnSpc>
              <a:tabLst>
                <a:tab pos="176213" algn="l"/>
              </a:tabLst>
            </a:pPr>
            <a:r>
              <a:rPr lang="pt-PT" b="1" dirty="0"/>
              <a:t>______________</a:t>
            </a:r>
          </a:p>
          <a:p>
            <a:pPr marL="265113">
              <a:lnSpc>
                <a:spcPct val="150000"/>
              </a:lnSpc>
              <a:buFontTx/>
              <a:buChar char="-"/>
            </a:pPr>
            <a:r>
              <a:rPr lang="fr-FR" b="1" dirty="0"/>
              <a:t>Défi : </a:t>
            </a:r>
            <a:r>
              <a:rPr lang="fr-FR" dirty="0"/>
              <a:t>Déclaration universelle du sport (www.sportforall.com)</a:t>
            </a:r>
          </a:p>
          <a:p>
            <a:pPr marL="265113">
              <a:lnSpc>
                <a:spcPct val="150000"/>
              </a:lnSpc>
              <a:buFontTx/>
              <a:buChar char="-"/>
            </a:pPr>
            <a:r>
              <a:rPr lang="fr-FR" b="1" dirty="0"/>
              <a:t>Document : </a:t>
            </a:r>
            <a:r>
              <a:rPr lang="fr-FR" cap="small" dirty="0"/>
              <a:t>Congrégation pour les laïcs, la famille et la vie</a:t>
            </a:r>
            <a:r>
              <a:rPr lang="fr-FR" dirty="0"/>
              <a:t>, </a:t>
            </a:r>
            <a:r>
              <a:rPr lang="fr-FR" i="1" dirty="0"/>
              <a:t>Donner le meilleur de soi-même</a:t>
            </a:r>
            <a:r>
              <a:rPr lang="fr-FR" dirty="0"/>
              <a:t> (2018)</a:t>
            </a:r>
          </a:p>
          <a:p>
            <a:pPr marL="265113">
              <a:lnSpc>
                <a:spcPct val="150000"/>
              </a:lnSpc>
              <a:buFontTx/>
              <a:buChar char="-"/>
            </a:pPr>
            <a:r>
              <a:rPr lang="fr-FR" b="1" dirty="0"/>
              <a:t>Équipe sportive du Saint-Siège : </a:t>
            </a:r>
            <a:r>
              <a:rPr lang="fr-FR" dirty="0" err="1"/>
              <a:t>Athletica</a:t>
            </a:r>
            <a:r>
              <a:rPr lang="fr-FR" dirty="0"/>
              <a:t> </a:t>
            </a:r>
            <a:r>
              <a:rPr lang="fr-FR" dirty="0" err="1"/>
              <a:t>Vaticana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90124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2"/>
          <p:cNvSpPr>
            <a:spLocks noGrp="1"/>
          </p:cNvSpPr>
          <p:nvPr>
            <p:ph idx="1"/>
          </p:nvPr>
        </p:nvSpPr>
        <p:spPr>
          <a:xfrm>
            <a:off x="793482" y="914400"/>
            <a:ext cx="11494022" cy="39350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4000" b="1" dirty="0"/>
              <a:t>1. </a:t>
            </a:r>
            <a:r>
              <a:rPr lang="fr-FR" sz="4000" b="1" dirty="0"/>
              <a:t>Jésus dans un stade de football</a:t>
            </a:r>
          </a:p>
          <a:p>
            <a:pPr marL="0" indent="0">
              <a:buNone/>
            </a:pPr>
            <a:endParaRPr lang="pt-PT" sz="4000" dirty="0"/>
          </a:p>
          <a:p>
            <a:pPr marL="622300">
              <a:buFontTx/>
              <a:buChar char="-"/>
            </a:pPr>
            <a:r>
              <a:rPr lang="fr-FR" sz="3400" dirty="0"/>
              <a:t>Une expérience à Glasgow (Écosse)</a:t>
            </a:r>
          </a:p>
          <a:p>
            <a:pPr marL="622300">
              <a:buFontTx/>
              <a:buChar char="-"/>
            </a:pPr>
            <a:endParaRPr lang="fr-FR" sz="3400" dirty="0"/>
          </a:p>
          <a:p>
            <a:pPr marL="622300">
              <a:buFontTx/>
              <a:buChar char="-"/>
            </a:pPr>
            <a:r>
              <a:rPr lang="fr-FR" sz="3400" dirty="0"/>
              <a:t>Pourquoi le Saint-Siège s'intéresse-t-il au sport ?</a:t>
            </a:r>
            <a:endParaRPr lang="pt-PT" sz="2400" dirty="0"/>
          </a:p>
          <a:p>
            <a:pPr>
              <a:buFontTx/>
              <a:buChar char="-"/>
            </a:pPr>
            <a:endParaRPr lang="pt-PT" dirty="0"/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8796270" y="5987192"/>
            <a:ext cx="3318456" cy="866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PT" sz="2000" dirty="0"/>
              <a:t>Pe. José Miguel Cardoso</a:t>
            </a:r>
          </a:p>
          <a:p>
            <a:pPr algn="r"/>
            <a:r>
              <a:rPr lang="pt-PT" sz="2000" dirty="0"/>
              <a:t>miguel.fragacardoso@dce.va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157" y="4569717"/>
            <a:ext cx="2652448" cy="1473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32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8796270" y="5987192"/>
            <a:ext cx="3318456" cy="866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PT" sz="2000" dirty="0"/>
              <a:t>Pe. José Miguel Cardoso</a:t>
            </a:r>
          </a:p>
          <a:p>
            <a:pPr algn="r"/>
            <a:r>
              <a:rPr lang="pt-PT" sz="2000" dirty="0"/>
              <a:t>miguel.fragacardoso@dce.va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157" y="4569717"/>
            <a:ext cx="2652448" cy="1473444"/>
          </a:xfrm>
          <a:prstGeom prst="rect">
            <a:avLst/>
          </a:prstGeom>
        </p:spPr>
      </p:pic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620704" y="206368"/>
            <a:ext cx="11494022" cy="66516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PT" sz="4000" b="1" dirty="0"/>
              <a:t>2. </a:t>
            </a:r>
            <a:r>
              <a:rPr lang="fr-FR" sz="4000" b="1" dirty="0"/>
              <a:t>Entre la couronne de fleurs et la couronne d'épines</a:t>
            </a:r>
          </a:p>
          <a:p>
            <a:pPr marL="0" indent="0">
              <a:buNone/>
            </a:pPr>
            <a:endParaRPr lang="fr-FR" sz="1100" b="1" dirty="0"/>
          </a:p>
          <a:p>
            <a:pPr marL="0" indent="0">
              <a:buNone/>
            </a:pPr>
            <a:r>
              <a:rPr lang="fr-FR" sz="2400" b="1" dirty="0"/>
              <a:t>2.1 L'Église et le sport</a:t>
            </a:r>
          </a:p>
          <a:p>
            <a:pPr>
              <a:buFontTx/>
              <a:buChar char="-"/>
            </a:pPr>
            <a:r>
              <a:rPr lang="fr-FR" sz="2400" dirty="0" err="1"/>
              <a:t>Jn</a:t>
            </a:r>
            <a:r>
              <a:rPr lang="fr-FR" sz="2400" dirty="0"/>
              <a:t> 1,9; </a:t>
            </a:r>
            <a:r>
              <a:rPr lang="fr-FR" sz="2400" i="1" dirty="0" err="1"/>
              <a:t>Gaudium</a:t>
            </a:r>
            <a:r>
              <a:rPr lang="fr-FR" sz="2400" i="1" dirty="0"/>
              <a:t> et </a:t>
            </a:r>
            <a:r>
              <a:rPr lang="fr-FR" sz="2400" i="1" dirty="0" err="1"/>
              <a:t>Spes</a:t>
            </a:r>
            <a:r>
              <a:rPr lang="fr-FR" sz="2400" i="1" dirty="0"/>
              <a:t> </a:t>
            </a:r>
            <a:r>
              <a:rPr lang="fr-FR" sz="2400" dirty="0"/>
              <a:t>1; </a:t>
            </a:r>
            <a:r>
              <a:rPr lang="fr-FR" sz="2400" i="1" dirty="0" err="1"/>
              <a:t>Evangelii</a:t>
            </a:r>
            <a:r>
              <a:rPr lang="fr-FR" sz="2400" i="1" dirty="0"/>
              <a:t> </a:t>
            </a:r>
            <a:r>
              <a:rPr lang="fr-FR" sz="2400" i="1" dirty="0" err="1"/>
              <a:t>Gaudium</a:t>
            </a:r>
            <a:r>
              <a:rPr lang="fr-FR" sz="2400" dirty="0"/>
              <a:t>, 115.</a:t>
            </a:r>
          </a:p>
          <a:p>
            <a:pPr>
              <a:buFontTx/>
              <a:buChar char="-"/>
            </a:pPr>
            <a:r>
              <a:rPr lang="fr-FR" sz="2400" dirty="0"/>
              <a:t>«L'Église, précisément parce que le sport témoigne de qualités importantes de la personne, ne peut pas ignorer les données humaines strictement liées à l'activité sportive» </a:t>
            </a:r>
            <a:r>
              <a:rPr lang="fr-FR" sz="1800" dirty="0"/>
              <a:t>(</a:t>
            </a:r>
            <a:r>
              <a:rPr lang="fr-FR" sz="1800" cap="small" dirty="0"/>
              <a:t>François</a:t>
            </a:r>
            <a:r>
              <a:rPr lang="fr-FR" sz="1800" dirty="0"/>
              <a:t>, </a:t>
            </a:r>
            <a:r>
              <a:rPr lang="fr-FR" sz="1800" i="1" dirty="0"/>
              <a:t>Discours à la Fédération italienne de tennis</a:t>
            </a:r>
            <a:r>
              <a:rPr lang="fr-FR" sz="1800" dirty="0"/>
              <a:t>, 8 mai 2015).</a:t>
            </a:r>
          </a:p>
          <a:p>
            <a:pPr>
              <a:buFontTx/>
              <a:buChar char="-"/>
            </a:pPr>
            <a:r>
              <a:rPr lang="fr-FR" sz="2400" dirty="0"/>
              <a:t>Changer le sport pour changer la société</a:t>
            </a:r>
          </a:p>
          <a:p>
            <a:pPr>
              <a:buFontTx/>
              <a:buChar char="-"/>
            </a:pPr>
            <a:endParaRPr lang="fr-FR" sz="2400" dirty="0"/>
          </a:p>
          <a:p>
            <a:pPr marL="0" indent="0">
              <a:buNone/>
            </a:pPr>
            <a:r>
              <a:rPr lang="fr-FR" sz="2400" b="1" dirty="0"/>
              <a:t>2.2 Un principe </a:t>
            </a:r>
            <a:r>
              <a:rPr lang="fr-FR" sz="2400" b="1" dirty="0" err="1"/>
              <a:t>théologico</a:t>
            </a:r>
            <a:r>
              <a:rPr lang="fr-FR" sz="2400" b="1" dirty="0"/>
              <a:t>-pastoral : les trois couronnes</a:t>
            </a:r>
          </a:p>
          <a:p>
            <a:pPr>
              <a:buFontTx/>
              <a:buChar char="-"/>
            </a:pPr>
            <a:r>
              <a:rPr lang="fr-FR" sz="2400" dirty="0"/>
              <a:t>La couronne des Jeux olympiques dans la Grèce antique</a:t>
            </a:r>
          </a:p>
          <a:p>
            <a:pPr>
              <a:buFontTx/>
              <a:buChar char="-"/>
            </a:pPr>
            <a:r>
              <a:rPr lang="fr-FR" sz="2400" dirty="0"/>
              <a:t>La couronne du Christ (Mc 15,17)</a:t>
            </a:r>
          </a:p>
          <a:p>
            <a:pPr>
              <a:buFontTx/>
              <a:buChar char="-"/>
            </a:pPr>
            <a:r>
              <a:rPr lang="fr-FR" sz="2400" dirty="0"/>
              <a:t>La couronne de Paul (1 Cor 9,25) </a:t>
            </a:r>
          </a:p>
          <a:p>
            <a:pPr>
              <a:buFontTx/>
              <a:buChar char="-"/>
            </a:pPr>
            <a:endParaRPr lang="fr-FR" sz="2400" dirty="0"/>
          </a:p>
          <a:p>
            <a:pPr marL="0" indent="0">
              <a:buNone/>
            </a:pPr>
            <a:r>
              <a:rPr lang="fr-FR" sz="2400" b="1" dirty="0"/>
              <a:t>2.3 Une nouvelle relation entre l'Eglise et le sport</a:t>
            </a:r>
          </a:p>
          <a:p>
            <a:pPr marL="0" indent="0">
              <a:buNone/>
            </a:pPr>
            <a:r>
              <a:rPr lang="fr-FR" sz="2400" dirty="0"/>
              <a:t>- Du "sport au service de la foi" à la "foi au service du sport".</a:t>
            </a:r>
            <a:endParaRPr lang="pt-PT" sz="2400" dirty="0"/>
          </a:p>
          <a:p>
            <a:pPr marL="622300">
              <a:buFontTx/>
              <a:buChar char="-"/>
            </a:pPr>
            <a:endParaRPr lang="pt-PT" sz="1000" dirty="0"/>
          </a:p>
        </p:txBody>
      </p:sp>
    </p:spTree>
    <p:extLst>
      <p:ext uri="{BB962C8B-B14F-4D97-AF65-F5344CB8AC3E}">
        <p14:creationId xmlns:p14="http://schemas.microsoft.com/office/powerpoint/2010/main" val="1067502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8796270" y="5987192"/>
            <a:ext cx="3318456" cy="866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PT" sz="2000" dirty="0"/>
              <a:t>Pe. José Miguel Cardoso</a:t>
            </a:r>
          </a:p>
          <a:p>
            <a:pPr algn="r"/>
            <a:r>
              <a:rPr lang="pt-PT" sz="2000" dirty="0"/>
              <a:t>miguel.fragacardoso@dce.va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157" y="4569717"/>
            <a:ext cx="2652448" cy="1473444"/>
          </a:xfrm>
          <a:prstGeom prst="rect">
            <a:avLst/>
          </a:prstGeom>
        </p:spPr>
      </p:pic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272974" y="737419"/>
            <a:ext cx="11494022" cy="5689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000" b="1" dirty="0"/>
              <a:t>3. Une brève histoire du sport</a:t>
            </a:r>
          </a:p>
          <a:p>
            <a:pPr marL="0" indent="0">
              <a:buNone/>
            </a:pPr>
            <a:endParaRPr lang="pt-PT" sz="3400" b="1" dirty="0"/>
          </a:p>
          <a:p>
            <a:pPr marL="0" indent="0">
              <a:buNone/>
            </a:pPr>
            <a:r>
              <a:rPr lang="pt-PT" sz="2400" i="1" dirty="0"/>
              <a:t>	</a:t>
            </a:r>
            <a:r>
              <a:rPr lang="fr-FR" sz="3000" b="1" dirty="0"/>
              <a:t>3.1 Comprendre l'étymologie du sport	</a:t>
            </a:r>
          </a:p>
          <a:p>
            <a:pPr marL="0" indent="0">
              <a:buNone/>
            </a:pPr>
            <a:r>
              <a:rPr lang="fr-FR" sz="3000" b="1" dirty="0"/>
              <a:t>	</a:t>
            </a:r>
            <a:r>
              <a:rPr lang="fr-FR" sz="3000" dirty="0"/>
              <a:t>- Racine latine: </a:t>
            </a:r>
            <a:r>
              <a:rPr lang="fr-FR" sz="3000" i="1" dirty="0"/>
              <a:t>de + </a:t>
            </a:r>
            <a:r>
              <a:rPr lang="fr-FR" sz="3000" i="1" dirty="0" err="1"/>
              <a:t>portare</a:t>
            </a:r>
            <a:r>
              <a:rPr lang="fr-FR" sz="3000" i="1" dirty="0"/>
              <a:t> / </a:t>
            </a:r>
            <a:r>
              <a:rPr lang="fr-FR" sz="3000" i="1" dirty="0" err="1"/>
              <a:t>disport</a:t>
            </a:r>
            <a:r>
              <a:rPr lang="fr-FR" sz="3000" i="1" dirty="0"/>
              <a:t> / sport</a:t>
            </a:r>
            <a:r>
              <a:rPr lang="fr-FR" sz="3000" dirty="0"/>
              <a:t>	</a:t>
            </a:r>
            <a:r>
              <a:rPr lang="fr-FR" sz="3000" b="1" dirty="0"/>
              <a:t>	</a:t>
            </a:r>
          </a:p>
          <a:p>
            <a:pPr marL="0" indent="0">
              <a:buNone/>
            </a:pPr>
            <a:endParaRPr lang="fr-FR" sz="3000" b="1" dirty="0"/>
          </a:p>
          <a:p>
            <a:pPr marL="0" indent="0">
              <a:buNone/>
            </a:pPr>
            <a:r>
              <a:rPr lang="fr-FR" sz="3000" b="1" dirty="0"/>
              <a:t>	</a:t>
            </a:r>
            <a:r>
              <a:rPr lang="fr-FR" sz="3000" dirty="0"/>
              <a:t>a) événement extraordinaire	</a:t>
            </a:r>
          </a:p>
          <a:p>
            <a:pPr marL="0" indent="0">
              <a:buNone/>
            </a:pPr>
            <a:r>
              <a:rPr lang="fr-FR" sz="3000" dirty="0"/>
              <a:t>	b) sens libre	</a:t>
            </a:r>
          </a:p>
          <a:p>
            <a:pPr marL="0" indent="0">
              <a:buNone/>
            </a:pPr>
            <a:r>
              <a:rPr lang="fr-FR" sz="3000" dirty="0"/>
              <a:t>	c) mouvement corporel	</a:t>
            </a:r>
          </a:p>
          <a:p>
            <a:pPr marL="0" indent="0">
              <a:buNone/>
            </a:pPr>
            <a:r>
              <a:rPr lang="fr-FR" sz="3000" dirty="0"/>
              <a:t>	d) conscience et intention de ce mouvement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840225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8796270" y="5987192"/>
            <a:ext cx="3318456" cy="866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PT" sz="2000" dirty="0"/>
              <a:t>Pe. José Miguel Cardoso</a:t>
            </a:r>
          </a:p>
          <a:p>
            <a:pPr algn="r"/>
            <a:r>
              <a:rPr lang="pt-PT" sz="2000" dirty="0"/>
              <a:t>miguel.fragacardoso@dce.va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157" y="4569717"/>
            <a:ext cx="2652448" cy="1473444"/>
          </a:xfrm>
          <a:prstGeom prst="rect">
            <a:avLst/>
          </a:prstGeom>
        </p:spPr>
      </p:pic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272974" y="288005"/>
            <a:ext cx="11494022" cy="61385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4000" b="1" dirty="0"/>
              <a:t>3. Une brève histoire du sport</a:t>
            </a:r>
          </a:p>
          <a:p>
            <a:pPr marL="0" indent="0">
              <a:buNone/>
            </a:pPr>
            <a:endParaRPr lang="pt-PT" sz="2400" b="1" dirty="0"/>
          </a:p>
          <a:p>
            <a:pPr marL="722313" indent="0">
              <a:buNone/>
            </a:pPr>
            <a:r>
              <a:rPr lang="fr-FR" sz="2400" b="1" dirty="0"/>
              <a:t>3.2 Les huit étapes du sport</a:t>
            </a:r>
          </a:p>
          <a:p>
            <a:pPr marL="1165225" indent="0">
              <a:buAutoNum type="alphaLcParenR"/>
            </a:pPr>
            <a:r>
              <a:rPr lang="fr-FR" sz="2400" dirty="0"/>
              <a:t> le sport </a:t>
            </a:r>
            <a:r>
              <a:rPr lang="fr-FR" sz="2400" b="1" dirty="0"/>
              <a:t>religieux</a:t>
            </a:r>
          </a:p>
          <a:p>
            <a:pPr marL="1165225" indent="0">
              <a:buAutoNum type="alphaLcParenR"/>
            </a:pPr>
            <a:r>
              <a:rPr lang="fr-FR" sz="2400" dirty="0"/>
              <a:t> le sport </a:t>
            </a:r>
            <a:r>
              <a:rPr lang="fr-FR" sz="2400" b="1" dirty="0"/>
              <a:t>éducatif et de compétition</a:t>
            </a:r>
          </a:p>
          <a:p>
            <a:pPr marL="1165225" indent="0">
              <a:buAutoNum type="alphaLcParenR"/>
            </a:pPr>
            <a:r>
              <a:rPr lang="fr-FR" sz="2400" dirty="0"/>
              <a:t> le sport </a:t>
            </a:r>
            <a:r>
              <a:rPr lang="fr-FR" sz="2400" b="1" dirty="0"/>
              <a:t>ludique</a:t>
            </a:r>
            <a:r>
              <a:rPr lang="fr-FR" sz="2400" dirty="0"/>
              <a:t> </a:t>
            </a:r>
          </a:p>
          <a:p>
            <a:pPr marL="1165225" indent="0">
              <a:buAutoNum type="alphaLcParenR"/>
            </a:pPr>
            <a:r>
              <a:rPr lang="fr-FR" sz="2400" dirty="0"/>
              <a:t> le sport </a:t>
            </a:r>
            <a:r>
              <a:rPr lang="fr-FR" sz="2400" b="1" dirty="0"/>
              <a:t>dévalorisé</a:t>
            </a:r>
          </a:p>
          <a:p>
            <a:pPr marL="1165225" indent="0">
              <a:buAutoNum type="alphaLcParenR"/>
            </a:pPr>
            <a:r>
              <a:rPr lang="fr-FR" sz="2400" dirty="0"/>
              <a:t> le sport </a:t>
            </a:r>
            <a:r>
              <a:rPr lang="fr-FR" sz="2400" b="1" dirty="0"/>
              <a:t>anthropocentrique</a:t>
            </a:r>
          </a:p>
          <a:p>
            <a:pPr marL="1165225" indent="0">
              <a:buAutoNum type="alphaLcParenR"/>
            </a:pPr>
            <a:r>
              <a:rPr lang="fr-FR" sz="2400" dirty="0"/>
              <a:t> le sport </a:t>
            </a:r>
            <a:r>
              <a:rPr lang="fr-FR" sz="2400" b="1" dirty="0"/>
              <a:t>popularisé</a:t>
            </a:r>
          </a:p>
          <a:p>
            <a:pPr marL="1165225" indent="0">
              <a:buAutoNum type="alphaLcParenR"/>
            </a:pPr>
            <a:r>
              <a:rPr lang="fr-FR" sz="2400" dirty="0"/>
              <a:t> le sport </a:t>
            </a:r>
            <a:r>
              <a:rPr lang="fr-FR" sz="2400" b="1" dirty="0"/>
              <a:t>politisé</a:t>
            </a:r>
          </a:p>
          <a:p>
            <a:pPr marL="1165225" indent="0">
              <a:buAutoNum type="alphaLcParenR"/>
            </a:pPr>
            <a:r>
              <a:rPr lang="fr-FR" sz="2400" dirty="0"/>
              <a:t> le sport </a:t>
            </a:r>
            <a:r>
              <a:rPr lang="fr-FR" sz="2400" b="1" dirty="0"/>
              <a:t>professionnel, commercial et digital</a:t>
            </a:r>
          </a:p>
          <a:p>
            <a:pPr marL="1165225" indent="0">
              <a:buAutoNum type="alphaLcParenR"/>
            </a:pPr>
            <a:endParaRPr lang="pt-PT" sz="800" i="1" dirty="0"/>
          </a:p>
          <a:p>
            <a:pPr marL="622300">
              <a:buFontTx/>
              <a:buChar char="-"/>
            </a:pPr>
            <a:r>
              <a:rPr lang="pt-PT" sz="2400" dirty="0"/>
              <a:t>Allen Guttmann : </a:t>
            </a:r>
            <a:r>
              <a:rPr lang="fr-FR" sz="2400" dirty="0"/>
              <a:t>«Le sport est passé du rituel au record». </a:t>
            </a:r>
          </a:p>
          <a:p>
            <a:pPr marL="393700" indent="0">
              <a:buNone/>
            </a:pPr>
            <a:r>
              <a:rPr lang="en-GB" sz="1400" dirty="0"/>
              <a:t>(</a:t>
            </a:r>
            <a:r>
              <a:rPr lang="en-GB" sz="1400" dirty="0" err="1"/>
              <a:t>Cfr</a:t>
            </a:r>
            <a:r>
              <a:rPr lang="en-GB" sz="1400" dirty="0"/>
              <a:t>. </a:t>
            </a:r>
            <a:r>
              <a:rPr lang="en-GB" sz="1400" cap="small" dirty="0"/>
              <a:t>Guttmann</a:t>
            </a:r>
            <a:r>
              <a:rPr lang="en-GB" sz="1400" dirty="0"/>
              <a:t>, A., </a:t>
            </a:r>
            <a:r>
              <a:rPr lang="en-GB" sz="1400" i="1" dirty="0"/>
              <a:t>From ritual to record. The nature of modern sports</a:t>
            </a:r>
            <a:r>
              <a:rPr lang="en-GB" sz="1400" dirty="0"/>
              <a:t>, Columbia University Press, New York 1978)</a:t>
            </a:r>
            <a:endParaRPr lang="pt-PT" sz="1400" dirty="0"/>
          </a:p>
          <a:p>
            <a:pPr marL="622300">
              <a:buFontTx/>
              <a:buChar char="-"/>
            </a:pPr>
            <a:endParaRPr lang="pt-PT" sz="2400" dirty="0"/>
          </a:p>
          <a:p>
            <a:pPr>
              <a:buFontTx/>
              <a:buChar char="-"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89024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208580" y="184975"/>
            <a:ext cx="11494022" cy="5802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4000" b="1" dirty="0"/>
              <a:t>4. </a:t>
            </a:r>
            <a:r>
              <a:rPr lang="fr-FR" sz="4000" b="1" dirty="0"/>
              <a:t>Une nouvelle étape dans le sport</a:t>
            </a:r>
          </a:p>
          <a:p>
            <a:pPr marL="0" indent="0">
              <a:buNone/>
            </a:pPr>
            <a:endParaRPr lang="fr-FR" sz="1000" b="1" dirty="0"/>
          </a:p>
          <a:p>
            <a:pPr marL="0" indent="0">
              <a:buNone/>
            </a:pPr>
            <a:r>
              <a:rPr lang="fr-FR" b="1" dirty="0"/>
              <a:t>4.1 Le sens politique : </a:t>
            </a:r>
            <a:r>
              <a:rPr lang="fr-FR" dirty="0"/>
              <a:t>	</a:t>
            </a:r>
          </a:p>
          <a:p>
            <a:pPr marL="0" indent="633413">
              <a:buNone/>
            </a:pPr>
            <a:r>
              <a:rPr lang="fr-FR" dirty="0"/>
              <a:t>- «Les derniers seront les premiers» (Mt 20,16)	</a:t>
            </a:r>
          </a:p>
          <a:p>
            <a:pPr marL="0" indent="633413">
              <a:buNone/>
            </a:pPr>
            <a:endParaRPr lang="fr-FR" sz="1000" dirty="0"/>
          </a:p>
          <a:p>
            <a:pPr marL="0" indent="633413">
              <a:buNone/>
            </a:pPr>
            <a:r>
              <a:rPr lang="fr-FR" dirty="0"/>
              <a:t>- Sommet du sport pour tous (2022) : </a:t>
            </a:r>
            <a:r>
              <a:rPr lang="fr-FR" sz="2400" dirty="0"/>
              <a:t>un sport cohésif, accessible et tolérant</a:t>
            </a:r>
          </a:p>
          <a:p>
            <a:pPr marL="0" indent="633413">
              <a:buNone/>
            </a:pPr>
            <a:endParaRPr lang="fr-FR" sz="1000" dirty="0"/>
          </a:p>
          <a:p>
            <a:pPr marL="0" indent="633413">
              <a:buNone/>
            </a:pPr>
            <a:r>
              <a:rPr lang="fr-FR" dirty="0"/>
              <a:t>- Le sport s'adresse à tous : jeunes et vieux, citadins et villageois, riches et pauvres, hommes et femmes, personnes en bonne santé et personnes souffrant d'un handicap physique ou mental, réfugiés et prisonniers. 	</a:t>
            </a:r>
          </a:p>
          <a:p>
            <a:pPr marL="0" indent="633413">
              <a:buNone/>
            </a:pPr>
            <a:endParaRPr lang="pt-PT" dirty="0"/>
          </a:p>
          <a:p>
            <a:pPr>
              <a:buFontTx/>
              <a:buChar char="-"/>
            </a:pPr>
            <a:endParaRPr lang="pt-PT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8796270" y="5987192"/>
            <a:ext cx="3318456" cy="866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PT" sz="2000" dirty="0"/>
              <a:t>Pe. José Miguel Cardoso</a:t>
            </a:r>
          </a:p>
          <a:p>
            <a:pPr algn="r"/>
            <a:r>
              <a:rPr lang="pt-PT" sz="2000" dirty="0"/>
              <a:t>miguel.fragacardoso@dce.va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157" y="4569717"/>
            <a:ext cx="2652448" cy="1473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86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 txBox="1">
            <a:spLocks/>
          </p:cNvSpPr>
          <p:nvPr/>
        </p:nvSpPr>
        <p:spPr>
          <a:xfrm>
            <a:off x="8796270" y="5987192"/>
            <a:ext cx="3318456" cy="866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PT" sz="2000" dirty="0"/>
              <a:t>Pe. José Miguel Cardoso</a:t>
            </a:r>
          </a:p>
          <a:p>
            <a:pPr algn="r"/>
            <a:r>
              <a:rPr lang="pt-PT" sz="2000" dirty="0"/>
              <a:t>miguel.fragacardoso@dce.va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157" y="4569717"/>
            <a:ext cx="2652448" cy="1473444"/>
          </a:xfrm>
          <a:prstGeom prst="rect">
            <a:avLst/>
          </a:prstGeom>
        </p:spPr>
      </p:pic>
      <p:sp>
        <p:nvSpPr>
          <p:cNvPr id="8" name="Segnaposto contenuto 2"/>
          <p:cNvSpPr txBox="1">
            <a:spLocks/>
          </p:cNvSpPr>
          <p:nvPr/>
        </p:nvSpPr>
        <p:spPr>
          <a:xfrm>
            <a:off x="620704" y="707923"/>
            <a:ext cx="11494022" cy="5335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PT" sz="4000" b="1" dirty="0"/>
              <a:t>4. </a:t>
            </a:r>
            <a:r>
              <a:rPr lang="fr-FR" sz="4000" b="1" dirty="0"/>
              <a:t>Une nouvelle étape dans le sport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1000" b="1" dirty="0"/>
          </a:p>
          <a:p>
            <a:pPr marL="0" indent="0">
              <a:buNone/>
            </a:pPr>
            <a:r>
              <a:rPr lang="fr-FR" b="1" dirty="0"/>
              <a:t>4.2 Le sens écologique : </a:t>
            </a:r>
          </a:p>
          <a:p>
            <a:pPr marL="900113">
              <a:buFontTx/>
              <a:buChar char="-"/>
            </a:pPr>
            <a:r>
              <a:rPr lang="fr-FR" dirty="0"/>
              <a:t>«Donne-moi à boire» (</a:t>
            </a:r>
            <a:r>
              <a:rPr lang="fr-FR" dirty="0" err="1"/>
              <a:t>Jn</a:t>
            </a:r>
            <a:r>
              <a:rPr lang="fr-FR" dirty="0"/>
              <a:t> 4,7)</a:t>
            </a:r>
          </a:p>
          <a:p>
            <a:pPr marL="900113">
              <a:buNone/>
            </a:pPr>
            <a:r>
              <a:rPr lang="fr-FR" dirty="0"/>
              <a:t>- La soif est une manière de questionner l'humanité et le sport</a:t>
            </a:r>
          </a:p>
          <a:p>
            <a:pPr marL="900113">
              <a:buFontTx/>
              <a:buChar char="-"/>
            </a:pPr>
            <a:r>
              <a:rPr lang="fr-FR" dirty="0"/>
              <a:t>L'urbanisation sociale et le paradigme technocratique </a:t>
            </a:r>
          </a:p>
          <a:p>
            <a:pPr marL="900113">
              <a:buNone/>
            </a:pPr>
            <a:r>
              <a:rPr lang="fr-FR" dirty="0"/>
              <a:t>- Le sport implique une sensibilité écologique</a:t>
            </a:r>
            <a:endParaRPr lang="pt-PT" dirty="0"/>
          </a:p>
          <a:p>
            <a:pPr>
              <a:buFontTx/>
              <a:buChar char="-"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68133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8796270" y="5987192"/>
            <a:ext cx="3318456" cy="866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PT" sz="2000" dirty="0"/>
              <a:t>Pe. José Miguel Cardoso</a:t>
            </a:r>
          </a:p>
          <a:p>
            <a:pPr algn="r"/>
            <a:r>
              <a:rPr lang="pt-PT" sz="2000" dirty="0"/>
              <a:t>miguel.fragacardoso@dce.va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5157" y="4569717"/>
            <a:ext cx="2652448" cy="1473444"/>
          </a:xfrm>
          <a:prstGeom prst="rect">
            <a:avLst/>
          </a:prstGeom>
        </p:spPr>
      </p:pic>
      <p:sp>
        <p:nvSpPr>
          <p:cNvPr id="8" name="Segnaposto contenuto 2"/>
          <p:cNvSpPr txBox="1">
            <a:spLocks/>
          </p:cNvSpPr>
          <p:nvPr/>
        </p:nvSpPr>
        <p:spPr>
          <a:xfrm>
            <a:off x="620704" y="707923"/>
            <a:ext cx="11494022" cy="5335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PT" sz="4000" b="1" dirty="0"/>
              <a:t>4. </a:t>
            </a:r>
            <a:r>
              <a:rPr lang="fr-FR" sz="4000" b="1" dirty="0"/>
              <a:t>Une nouvelle étape dans le sport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1000" b="1" dirty="0"/>
          </a:p>
          <a:p>
            <a:pPr marL="0" indent="0">
              <a:buNone/>
            </a:pPr>
            <a:r>
              <a:rPr lang="fr-FR" b="1" dirty="0"/>
              <a:t>4.3 Le sens de l'éthique : 	</a:t>
            </a:r>
            <a:r>
              <a:rPr lang="fr-FR" dirty="0"/>
              <a:t>	</a:t>
            </a:r>
          </a:p>
          <a:p>
            <a:pPr marL="900113">
              <a:buFontTx/>
              <a:buChar char="-"/>
            </a:pPr>
            <a:r>
              <a:rPr lang="fr-FR" dirty="0"/>
              <a:t>«Tendre l'autre joue» (</a:t>
            </a:r>
            <a:r>
              <a:rPr lang="fr-FR" dirty="0" err="1"/>
              <a:t>Lc</a:t>
            </a:r>
            <a:r>
              <a:rPr lang="fr-FR" dirty="0"/>
              <a:t> 6,29)		</a:t>
            </a:r>
          </a:p>
          <a:p>
            <a:pPr marL="900113">
              <a:buFontTx/>
              <a:buChar char="-"/>
            </a:pPr>
            <a:r>
              <a:rPr lang="fr-FR" dirty="0"/>
              <a:t>Espace de rencontre : le visage de l'autre (E. </a:t>
            </a:r>
            <a:r>
              <a:rPr lang="fr-FR" dirty="0" err="1"/>
              <a:t>Lévinas</a:t>
            </a:r>
            <a:r>
              <a:rPr lang="fr-FR" dirty="0"/>
              <a:t>)		</a:t>
            </a:r>
          </a:p>
          <a:p>
            <a:pPr marL="900113">
              <a:buFontTx/>
              <a:buChar char="-"/>
            </a:pPr>
            <a:r>
              <a:rPr lang="fr-FR" dirty="0"/>
              <a:t>Éduquer : le fair-play et la défaite		</a:t>
            </a:r>
          </a:p>
          <a:p>
            <a:pPr marL="900113">
              <a:buFontTx/>
              <a:buChar char="-"/>
            </a:pPr>
            <a:r>
              <a:rPr lang="fr-FR" dirty="0"/>
              <a:t>Le sport exige la responsabilité envers l'autre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13411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8796270" y="5987192"/>
            <a:ext cx="3318456" cy="866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pt-PT" sz="2000" dirty="0"/>
              <a:t>Pe. José Miguel Cardoso</a:t>
            </a:r>
          </a:p>
          <a:p>
            <a:pPr algn="r"/>
            <a:r>
              <a:rPr lang="pt-PT" sz="2000" dirty="0"/>
              <a:t>miguel.fragacardoso@dce.va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1677" y="4736034"/>
            <a:ext cx="2353049" cy="1307127"/>
          </a:xfrm>
          <a:prstGeom prst="rect">
            <a:avLst/>
          </a:prstGeom>
        </p:spPr>
      </p:pic>
      <p:sp>
        <p:nvSpPr>
          <p:cNvPr id="8" name="Segnaposto contenuto 2"/>
          <p:cNvSpPr txBox="1">
            <a:spLocks/>
          </p:cNvSpPr>
          <p:nvPr/>
        </p:nvSpPr>
        <p:spPr>
          <a:xfrm>
            <a:off x="324465" y="707923"/>
            <a:ext cx="11790261" cy="5335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PT" sz="4000" b="1" dirty="0"/>
              <a:t>4. </a:t>
            </a:r>
            <a:r>
              <a:rPr lang="fr-FR" sz="4000" b="1" dirty="0"/>
              <a:t>Une nouvelle étape dans le sport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1000" b="1" dirty="0"/>
          </a:p>
          <a:p>
            <a:pPr marL="0" indent="0">
              <a:buNone/>
            </a:pPr>
            <a:r>
              <a:rPr lang="fr-FR" b="1" dirty="0"/>
              <a:t>4.4 Le sens spirituelle : 	</a:t>
            </a:r>
          </a:p>
          <a:p>
            <a:pPr marL="1076325">
              <a:buFontTx/>
              <a:buChar char="-"/>
            </a:pPr>
            <a:r>
              <a:rPr lang="fr-FR" dirty="0"/>
              <a:t>«Rien ne vous sera impossible» (Mt 17,20)	</a:t>
            </a:r>
          </a:p>
          <a:p>
            <a:pPr marL="1076325">
              <a:buFontTx/>
              <a:buChar char="-"/>
            </a:pPr>
            <a:r>
              <a:rPr lang="fr-FR" dirty="0"/>
              <a:t>La vie est plus que de la biologie : elle est faite d'éternité	</a:t>
            </a:r>
          </a:p>
          <a:p>
            <a:pPr marL="1076325">
              <a:buFontTx/>
              <a:buChar char="-"/>
            </a:pPr>
            <a:r>
              <a:rPr lang="fr-FR" dirty="0"/>
              <a:t>Caractéristiques sportives et spirituelles	</a:t>
            </a:r>
          </a:p>
          <a:p>
            <a:pPr marL="1076325">
              <a:buFontTx/>
              <a:buChar char="-"/>
            </a:pPr>
            <a:r>
              <a:rPr lang="fr-FR" dirty="0"/>
              <a:t>Expérience de confiance et de consolation</a:t>
            </a:r>
          </a:p>
          <a:p>
            <a:pPr marL="1076325">
              <a:buFontTx/>
              <a:buChar char="-"/>
            </a:pPr>
            <a:r>
              <a:rPr lang="fr-FR" i="1" dirty="0"/>
              <a:t>Heureux ceux qui font du sport</a:t>
            </a:r>
            <a:r>
              <a:rPr lang="fr-FR" dirty="0"/>
              <a:t>, </a:t>
            </a:r>
            <a:r>
              <a:rPr lang="fr-FR" i="1" dirty="0"/>
              <a:t>car le royaume des cieux leur appartient</a:t>
            </a:r>
          </a:p>
          <a:p>
            <a:pPr marL="1076325">
              <a:buNone/>
            </a:pPr>
            <a:r>
              <a:rPr lang="fr-FR" dirty="0"/>
              <a:t>- Le sport nous pousse vers l'infini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942649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897</Words>
  <Application>Microsoft Office PowerPoint</Application>
  <PresentationFormat>Grand écran</PresentationFormat>
  <Paragraphs>113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Tema di Office</vt:lpstr>
      <vt:lpstr>Résumé :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Sumário:</dc:title>
  <dc:creator>Jose Miguel Fraga Cardoso</dc:creator>
  <cp:lastModifiedBy>Pascal Girard</cp:lastModifiedBy>
  <cp:revision>25</cp:revision>
  <dcterms:created xsi:type="dcterms:W3CDTF">2023-09-21T10:06:23Z</dcterms:created>
  <dcterms:modified xsi:type="dcterms:W3CDTF">2023-10-21T14:26:05Z</dcterms:modified>
</cp:coreProperties>
</file>