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78" r:id="rId3"/>
    <p:sldId id="276" r:id="rId4"/>
    <p:sldId id="275" r:id="rId5"/>
    <p:sldId id="284" r:id="rId6"/>
    <p:sldId id="298" r:id="rId7"/>
    <p:sldId id="297" r:id="rId8"/>
    <p:sldId id="305" r:id="rId9"/>
    <p:sldId id="299" r:id="rId10"/>
    <p:sldId id="300" r:id="rId11"/>
    <p:sldId id="302" r:id="rId12"/>
    <p:sldId id="291" r:id="rId13"/>
    <p:sldId id="310" r:id="rId14"/>
    <p:sldId id="271" r:id="rId15"/>
    <p:sldId id="294" r:id="rId16"/>
    <p:sldId id="279" r:id="rId17"/>
    <p:sldId id="285" r:id="rId18"/>
    <p:sldId id="286" r:id="rId19"/>
    <p:sldId id="287" r:id="rId20"/>
    <p:sldId id="288" r:id="rId21"/>
    <p:sldId id="290" r:id="rId22"/>
    <p:sldId id="306" r:id="rId23"/>
    <p:sldId id="307" r:id="rId24"/>
    <p:sldId id="308" r:id="rId25"/>
    <p:sldId id="313" r:id="rId26"/>
    <p:sldId id="311" r:id="rId27"/>
    <p:sldId id="289" r:id="rId28"/>
    <p:sldId id="312" r:id="rId29"/>
    <p:sldId id="304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30" autoAdjust="0"/>
  </p:normalViewPr>
  <p:slideViewPr>
    <p:cSldViewPr snapToGrid="0">
      <p:cViewPr varScale="1">
        <p:scale>
          <a:sx n="87" d="100"/>
          <a:sy n="87" d="100"/>
        </p:scale>
        <p:origin x="6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57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75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0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56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85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66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0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13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62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55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52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7491D-7B7F-4008-BDC7-142DC5AB277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04AD-01AC-4058-B9E2-0514C51AF1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39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onseilsport.decathlon.fr/sport-et-handicap-la-lente-eclosion-du-parasport-francai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ce-sport.org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olympics.com/ioc/olympic-da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fr/url?url=https://www.youtube.com/user/djosselin27&amp;rct=j&amp;frm=1&amp;q=&amp;esrc=s&amp;sa=U&amp;ved=0ahUKEwjonYXR85vaAhXCtRQKHRJGAuA4FBDBbggqMAo&amp;usg=AOvVaw15JsDDxBaTuAHXTMh0ZejI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119" y="3419406"/>
            <a:ext cx="2970882" cy="343859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266063"/>
            <a:ext cx="5552501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Gilles Lecocq</a:t>
            </a:r>
          </a:p>
          <a:p>
            <a:pPr algn="ctr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Psychologue du Sport</a:t>
            </a:r>
          </a:p>
          <a:p>
            <a:pPr algn="ctr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 Francophone de Philosophie du Sport</a:t>
            </a:r>
          </a:p>
          <a:p>
            <a:pPr algn="ctr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Comité Français Pierre de Coubertin</a:t>
            </a:r>
          </a:p>
          <a:p>
            <a:pPr algn="ctr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 Catholique de Paris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5089793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???? - 1924 </a:t>
            </a:r>
            <a:r>
              <a:rPr lang="fr-FR" b="1" dirty="0" smtClean="0"/>
              <a:t>– 2024</a:t>
            </a:r>
          </a:p>
          <a:p>
            <a:pPr algn="ctr"/>
            <a:r>
              <a:rPr lang="fr-FR" b="1" dirty="0" smtClean="0"/>
              <a:t>Quelles terres de</a:t>
            </a:r>
            <a:r>
              <a:rPr lang="fr-FR" b="1" dirty="0" smtClean="0"/>
              <a:t> rencontres entre Sport et Foi</a:t>
            </a:r>
            <a:r>
              <a:rPr lang="fr-FR" b="1" dirty="0"/>
              <a:t> </a:t>
            </a:r>
            <a:r>
              <a:rPr lang="fr-FR" sz="2400" b="1" dirty="0" smtClean="0"/>
              <a:t>?</a:t>
            </a:r>
            <a:endParaRPr lang="fr-FR" sz="2400" b="1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0" y="1153218"/>
            <a:ext cx="2210414" cy="32425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945" y="1100768"/>
            <a:ext cx="3117773" cy="31177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27" y="-248163"/>
            <a:ext cx="6318733" cy="3780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011" y="4579862"/>
            <a:ext cx="613241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b="1" dirty="0"/>
              <a:t>Être présents là où il y a de forts enjeux humains et spirituels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237" y="4949194"/>
            <a:ext cx="3239146" cy="18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3349" y="142875"/>
            <a:ext cx="4352926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Quelle est l’activité sportive qui a le plus de valeur pour vous ? </a:t>
            </a: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38874" y="142875"/>
            <a:ext cx="473392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vous procure la pratique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cette activité sportive?</a:t>
            </a: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96125" y="4313238"/>
            <a:ext cx="3876674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 style d’environnement appréciez-vous lors de votre activité sportive favorite ?</a:t>
            </a: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113246" y="2286000"/>
            <a:ext cx="5840129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développement </a:t>
            </a: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d’une passion sportive : Une étape dans l’accès à une Vie épanouie  </a:t>
            </a: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113246" y="1143902"/>
            <a:ext cx="506129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7380288" y="1251851"/>
            <a:ext cx="3603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722720" y="3367200"/>
            <a:ext cx="390526" cy="6418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026" y="4313238"/>
            <a:ext cx="4943474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Qu’appréciez-vous le plus lors de la pratique de votre activité sportive favorite ?</a:t>
            </a: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7188202" y="3346729"/>
            <a:ext cx="552449" cy="7367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9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4251325" y="2398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>
              <a:latin typeface="Calibri" panose="020F0502020204030204" pitchFamily="34" charset="0"/>
            </a:endParaRPr>
          </a:p>
        </p:txBody>
      </p:sp>
      <p:pic>
        <p:nvPicPr>
          <p:cNvPr id="5" name="Picture 10" descr="170px-Borromean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37433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300788" y="2205038"/>
            <a:ext cx="2303462" cy="830997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Times New Roman" panose="02020603050405020304" pitchFamily="18" charset="0"/>
              </a:rPr>
              <a:t>La recherche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Times New Roman" panose="02020603050405020304" pitchFamily="18" charset="0"/>
              </a:rPr>
              <a:t>L’</a:t>
            </a:r>
            <a:r>
              <a:rPr lang="fr-FR" altLang="fr-FR" sz="2400" b="1" dirty="0" smtClean="0">
                <a:latin typeface="Times New Roman" panose="02020603050405020304" pitchFamily="18" charset="0"/>
              </a:rPr>
              <a:t>Excellence</a:t>
            </a:r>
            <a:endParaRPr lang="fr-FR" altLang="fr-FR" sz="24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07950" y="2420938"/>
            <a:ext cx="2160588" cy="830997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tentation de l’</a:t>
            </a: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Excès</a:t>
            </a: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116013" y="4652963"/>
            <a:ext cx="6696075" cy="4667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Soumission aux risques de l’</a:t>
            </a: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EXCLUSION</a:t>
            </a:r>
            <a:endParaRPr lang="fr-FR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944040" y="2561126"/>
            <a:ext cx="793214" cy="47490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fr-FR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32154" y="497068"/>
            <a:ext cx="863272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Quelles places pour la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Joie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le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Plaisir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lors d’une Vie Sportive ?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orlamp"/>
          <p:cNvSpPr>
            <a:spLocks noEditPoints="1" noChangeArrowheads="1"/>
          </p:cNvSpPr>
          <p:nvPr/>
        </p:nvSpPr>
        <p:spPr bwMode="auto">
          <a:xfrm>
            <a:off x="4583113" y="2420939"/>
            <a:ext cx="2665412" cy="172878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90 w 21600"/>
              <a:gd name="T13" fmla="*/ 4615 h 21600"/>
              <a:gd name="T14" fmla="*/ 18622 w 21600"/>
              <a:gd name="T15" fmla="*/ 169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089" y="18511"/>
                </a:moveTo>
                <a:lnTo>
                  <a:pt x="3903" y="19110"/>
                </a:lnTo>
                <a:lnTo>
                  <a:pt x="4813" y="19852"/>
                </a:lnTo>
                <a:lnTo>
                  <a:pt x="5651" y="20235"/>
                </a:lnTo>
                <a:lnTo>
                  <a:pt x="6537" y="20834"/>
                </a:lnTo>
                <a:lnTo>
                  <a:pt x="7519" y="21145"/>
                </a:lnTo>
                <a:lnTo>
                  <a:pt x="8573" y="21432"/>
                </a:lnTo>
                <a:lnTo>
                  <a:pt x="9698" y="21600"/>
                </a:lnTo>
                <a:lnTo>
                  <a:pt x="10824" y="21600"/>
                </a:lnTo>
                <a:lnTo>
                  <a:pt x="11878" y="21600"/>
                </a:lnTo>
                <a:lnTo>
                  <a:pt x="12859" y="21432"/>
                </a:lnTo>
                <a:lnTo>
                  <a:pt x="13913" y="21145"/>
                </a:lnTo>
                <a:lnTo>
                  <a:pt x="14895" y="20834"/>
                </a:lnTo>
                <a:lnTo>
                  <a:pt x="15949" y="20379"/>
                </a:lnTo>
                <a:lnTo>
                  <a:pt x="16787" y="19852"/>
                </a:lnTo>
                <a:lnTo>
                  <a:pt x="17529" y="19253"/>
                </a:lnTo>
                <a:lnTo>
                  <a:pt x="18367" y="18511"/>
                </a:lnTo>
                <a:lnTo>
                  <a:pt x="19110" y="17816"/>
                </a:lnTo>
                <a:lnTo>
                  <a:pt x="19708" y="16930"/>
                </a:lnTo>
                <a:lnTo>
                  <a:pt x="20235" y="16092"/>
                </a:lnTo>
                <a:lnTo>
                  <a:pt x="20690" y="15039"/>
                </a:lnTo>
                <a:lnTo>
                  <a:pt x="21145" y="14057"/>
                </a:lnTo>
                <a:lnTo>
                  <a:pt x="21432" y="13003"/>
                </a:lnTo>
                <a:lnTo>
                  <a:pt x="21600" y="11878"/>
                </a:lnTo>
                <a:lnTo>
                  <a:pt x="21600" y="10824"/>
                </a:lnTo>
                <a:lnTo>
                  <a:pt x="21600" y="9698"/>
                </a:lnTo>
                <a:lnTo>
                  <a:pt x="21432" y="8717"/>
                </a:lnTo>
                <a:lnTo>
                  <a:pt x="21145" y="7663"/>
                </a:lnTo>
                <a:lnTo>
                  <a:pt x="20834" y="6681"/>
                </a:lnTo>
                <a:lnTo>
                  <a:pt x="20379" y="5795"/>
                </a:lnTo>
                <a:lnTo>
                  <a:pt x="19852" y="4957"/>
                </a:lnTo>
                <a:lnTo>
                  <a:pt x="19253" y="4047"/>
                </a:lnTo>
                <a:lnTo>
                  <a:pt x="18511" y="3376"/>
                </a:lnTo>
                <a:lnTo>
                  <a:pt x="17840" y="2634"/>
                </a:lnTo>
                <a:lnTo>
                  <a:pt x="16930" y="1868"/>
                </a:lnTo>
                <a:lnTo>
                  <a:pt x="16092" y="1341"/>
                </a:lnTo>
                <a:lnTo>
                  <a:pt x="15039" y="910"/>
                </a:lnTo>
                <a:lnTo>
                  <a:pt x="14057" y="455"/>
                </a:lnTo>
                <a:lnTo>
                  <a:pt x="13027" y="144"/>
                </a:lnTo>
                <a:lnTo>
                  <a:pt x="11878" y="0"/>
                </a:lnTo>
                <a:lnTo>
                  <a:pt x="10824" y="0"/>
                </a:lnTo>
                <a:lnTo>
                  <a:pt x="9698" y="0"/>
                </a:lnTo>
                <a:lnTo>
                  <a:pt x="8573" y="144"/>
                </a:lnTo>
                <a:lnTo>
                  <a:pt x="7519" y="455"/>
                </a:lnTo>
                <a:lnTo>
                  <a:pt x="6537" y="742"/>
                </a:lnTo>
                <a:lnTo>
                  <a:pt x="5651" y="1341"/>
                </a:lnTo>
                <a:lnTo>
                  <a:pt x="4813" y="1724"/>
                </a:lnTo>
                <a:lnTo>
                  <a:pt x="3903" y="2467"/>
                </a:lnTo>
                <a:lnTo>
                  <a:pt x="3089" y="3089"/>
                </a:lnTo>
                <a:lnTo>
                  <a:pt x="2490" y="3903"/>
                </a:lnTo>
                <a:lnTo>
                  <a:pt x="1724" y="4813"/>
                </a:lnTo>
                <a:lnTo>
                  <a:pt x="1341" y="5627"/>
                </a:lnTo>
                <a:lnTo>
                  <a:pt x="742" y="6537"/>
                </a:lnTo>
                <a:lnTo>
                  <a:pt x="455" y="7519"/>
                </a:lnTo>
                <a:lnTo>
                  <a:pt x="144" y="8573"/>
                </a:lnTo>
                <a:lnTo>
                  <a:pt x="0" y="9698"/>
                </a:lnTo>
                <a:lnTo>
                  <a:pt x="0" y="10824"/>
                </a:lnTo>
                <a:lnTo>
                  <a:pt x="0" y="11878"/>
                </a:lnTo>
                <a:lnTo>
                  <a:pt x="144" y="13003"/>
                </a:lnTo>
                <a:lnTo>
                  <a:pt x="455" y="14057"/>
                </a:lnTo>
                <a:lnTo>
                  <a:pt x="742" y="15039"/>
                </a:lnTo>
                <a:lnTo>
                  <a:pt x="1341" y="15949"/>
                </a:lnTo>
                <a:lnTo>
                  <a:pt x="1724" y="16763"/>
                </a:lnTo>
                <a:lnTo>
                  <a:pt x="2490" y="17673"/>
                </a:lnTo>
                <a:lnTo>
                  <a:pt x="3089" y="18511"/>
                </a:lnTo>
                <a:close/>
              </a:path>
              <a:path w="21600" h="21600" extrusionOk="0">
                <a:moveTo>
                  <a:pt x="10824" y="16332"/>
                </a:moveTo>
                <a:lnTo>
                  <a:pt x="11878" y="16236"/>
                </a:lnTo>
                <a:lnTo>
                  <a:pt x="12859" y="15949"/>
                </a:lnTo>
                <a:lnTo>
                  <a:pt x="13913" y="15350"/>
                </a:lnTo>
                <a:lnTo>
                  <a:pt x="14584" y="14584"/>
                </a:lnTo>
                <a:lnTo>
                  <a:pt x="15350" y="13913"/>
                </a:lnTo>
                <a:lnTo>
                  <a:pt x="15949" y="12859"/>
                </a:lnTo>
                <a:lnTo>
                  <a:pt x="16260" y="11878"/>
                </a:lnTo>
                <a:lnTo>
                  <a:pt x="16332" y="10824"/>
                </a:lnTo>
                <a:lnTo>
                  <a:pt x="16260" y="9698"/>
                </a:lnTo>
                <a:lnTo>
                  <a:pt x="15949" y="8717"/>
                </a:lnTo>
                <a:lnTo>
                  <a:pt x="15350" y="7663"/>
                </a:lnTo>
                <a:lnTo>
                  <a:pt x="14584" y="6849"/>
                </a:lnTo>
                <a:lnTo>
                  <a:pt x="13913" y="6250"/>
                </a:lnTo>
                <a:lnTo>
                  <a:pt x="12859" y="5651"/>
                </a:lnTo>
                <a:lnTo>
                  <a:pt x="11878" y="5340"/>
                </a:lnTo>
                <a:lnTo>
                  <a:pt x="10824" y="5268"/>
                </a:lnTo>
                <a:lnTo>
                  <a:pt x="9698" y="5340"/>
                </a:lnTo>
                <a:lnTo>
                  <a:pt x="8717" y="5651"/>
                </a:lnTo>
                <a:lnTo>
                  <a:pt x="7663" y="6250"/>
                </a:lnTo>
                <a:lnTo>
                  <a:pt x="6849" y="6849"/>
                </a:lnTo>
                <a:lnTo>
                  <a:pt x="6250" y="7663"/>
                </a:lnTo>
                <a:lnTo>
                  <a:pt x="5651" y="8717"/>
                </a:lnTo>
                <a:lnTo>
                  <a:pt x="5340" y="9698"/>
                </a:lnTo>
                <a:lnTo>
                  <a:pt x="5268" y="10824"/>
                </a:lnTo>
                <a:lnTo>
                  <a:pt x="5340" y="11878"/>
                </a:lnTo>
                <a:lnTo>
                  <a:pt x="5651" y="12859"/>
                </a:lnTo>
                <a:lnTo>
                  <a:pt x="6250" y="13913"/>
                </a:lnTo>
                <a:lnTo>
                  <a:pt x="6849" y="14584"/>
                </a:lnTo>
                <a:lnTo>
                  <a:pt x="7663" y="15350"/>
                </a:lnTo>
                <a:lnTo>
                  <a:pt x="8717" y="15949"/>
                </a:lnTo>
                <a:lnTo>
                  <a:pt x="9698" y="16236"/>
                </a:lnTo>
                <a:lnTo>
                  <a:pt x="10824" y="16332"/>
                </a:lnTo>
                <a:moveTo>
                  <a:pt x="9770" y="5340"/>
                </a:moveTo>
                <a:lnTo>
                  <a:pt x="9770" y="7160"/>
                </a:lnTo>
                <a:lnTo>
                  <a:pt x="9770" y="13985"/>
                </a:lnTo>
                <a:lnTo>
                  <a:pt x="9770" y="16236"/>
                </a:lnTo>
                <a:moveTo>
                  <a:pt x="11806" y="5340"/>
                </a:moveTo>
                <a:lnTo>
                  <a:pt x="11806" y="7160"/>
                </a:lnTo>
                <a:lnTo>
                  <a:pt x="11806" y="13985"/>
                </a:lnTo>
                <a:lnTo>
                  <a:pt x="11806" y="1623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79605" dir="2700000" algn="ctr" rotWithShape="0">
              <a:srgbClr val="808080"/>
            </a:outerShdw>
          </a:effectLst>
        </p:spPr>
        <p:txBody>
          <a:bodyPr/>
          <a:lstStyle/>
          <a:p>
            <a:endParaRPr lang="fr-FR" dirty="0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774826" y="1125538"/>
            <a:ext cx="3529013" cy="2159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/>
              <a:t>Alexithymie</a:t>
            </a:r>
            <a:endParaRPr lang="fr-FR" altLang="fr-FR" sz="1800" dirty="0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6240463" y="1052513"/>
            <a:ext cx="3816350" cy="2305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Anhédonie</a:t>
            </a:r>
            <a:endParaRPr lang="fr-FR" altLang="fr-FR" sz="1800" dirty="0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767769" y="3999124"/>
            <a:ext cx="3966071" cy="238262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Optimisme vers l’accomplissement </a:t>
            </a:r>
            <a:endParaRPr lang="fr-FR" altLang="fr-FR" sz="18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11538" y="20812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116388" y="260350"/>
            <a:ext cx="403225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latin typeface="Times New Roman" panose="02020603050405020304" pitchFamily="18" charset="0"/>
              </a:rPr>
              <a:t>La Roue de l’Excellence</a:t>
            </a:r>
            <a:r>
              <a:rPr lang="fr-FR" altLang="fr-FR" sz="1800" b="1" dirty="0" smtClean="0">
                <a:latin typeface="Times New Roman" panose="02020603050405020304" pitchFamily="18" charset="0"/>
              </a:rPr>
              <a:t> </a:t>
            </a:r>
            <a:endParaRPr lang="fr-FR" altLang="fr-FR" sz="1800" b="1" dirty="0">
              <a:latin typeface="Times New Roman" panose="02020603050405020304" pitchFamily="18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5232401" y="2852739"/>
            <a:ext cx="1368425" cy="9366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Vrai Soi</a:t>
            </a:r>
            <a:endParaRPr lang="fr-FR" altLang="fr-FR" sz="1800" dirty="0"/>
          </a:p>
        </p:txBody>
      </p:sp>
    </p:spTree>
    <p:extLst>
      <p:ext uri="{BB962C8B-B14F-4D97-AF65-F5344CB8AC3E}">
        <p14:creationId xmlns:p14="http://schemas.microsoft.com/office/powerpoint/2010/main" val="12186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0825" y="476250"/>
            <a:ext cx="11526206" cy="56499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8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2800" dirty="0"/>
              <a:t>Le premier chemin de résilience permet à une personne de s’intégrer dans une culture en s’appropriant les normes de celle-ci….en résistant aux </a:t>
            </a:r>
            <a:r>
              <a:rPr lang="fr-FR" altLang="fr-FR" sz="2800" dirty="0" smtClean="0"/>
              <a:t>imprévus;</a:t>
            </a:r>
          </a:p>
          <a:p>
            <a:pPr eaLnBrk="1" hangingPunct="1">
              <a:buClrTx/>
              <a:buFontTx/>
              <a:buNone/>
            </a:pPr>
            <a:endParaRPr lang="fr-FR" altLang="fr-FR" sz="2800" dirty="0"/>
          </a:p>
          <a:p>
            <a:pPr eaLnBrk="1" hangingPunct="1">
              <a:buClrTx/>
              <a:buFontTx/>
              <a:buNone/>
            </a:pPr>
            <a:r>
              <a:rPr lang="fr-FR" altLang="fr-FR" sz="2800" dirty="0"/>
              <a:t>Le second chemin de résilience permet à une personne de ressentir les fragilités qui se révèlent lorsque « l’excellence » n’est plus au rendez-vous</a:t>
            </a:r>
            <a:r>
              <a:rPr lang="fr-FR" altLang="fr-FR" sz="2800" dirty="0" smtClean="0"/>
              <a:t>;</a:t>
            </a:r>
          </a:p>
          <a:p>
            <a:pPr eaLnBrk="1" hangingPunct="1">
              <a:buClrTx/>
              <a:buFontTx/>
              <a:buNone/>
            </a:pPr>
            <a:endParaRPr lang="fr-FR" altLang="fr-FR" sz="2800" dirty="0"/>
          </a:p>
          <a:p>
            <a:pPr eaLnBrk="1" hangingPunct="1">
              <a:buClrTx/>
              <a:buFontTx/>
              <a:buNone/>
            </a:pPr>
            <a:r>
              <a:rPr lang="fr-FR" altLang="fr-FR" sz="2800" dirty="0"/>
              <a:t>Le troisième chemin de résilience permet à une personne de ressentir les vertus d’une créativité qui se met au service d’une conversion identitaire.</a:t>
            </a:r>
          </a:p>
        </p:txBody>
      </p:sp>
    </p:spTree>
    <p:extLst>
      <p:ext uri="{BB962C8B-B14F-4D97-AF65-F5344CB8AC3E}">
        <p14:creationId xmlns:p14="http://schemas.microsoft.com/office/powerpoint/2010/main" val="297119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laityfamilylife.va/content/dam/laityfamilylife/Eventi/Sportforall/SPORT%20FOR%20ALL%2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43" y="2933700"/>
            <a:ext cx="3986357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Comuniter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all together for a cohesive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   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The role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sport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building up a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community (Fraternity and Sorority, …..)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Paper 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845"/>
            <a:ext cx="3835400" cy="4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ficher l’image sou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2803844"/>
            <a:ext cx="4459142" cy="40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707886"/>
            <a:ext cx="12192001" cy="138807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Religio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thletae</a:t>
            </a:r>
            <a:endParaRPr lang="fr-F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réunification de l’homme avec ses racines et comme une nécessité pour lui de réaliser ses obligations civiles,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obligation de développer des qualités physiques afin de les mettre au service du bien commun, en s’abstenant de tout ce qui pourrait les dégrader inutilement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2095958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Témoigner avec les athlètes des dimensions spirituelles de l’effort physique 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extrêmes </a:t>
            </a:r>
          </a:p>
          <a:p>
            <a:pPr algn="ctr"/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 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mettent au service de l’humanité sportive,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0990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127" y="218209"/>
            <a:ext cx="11949546" cy="72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algn="ctr" fontAlgn="base">
              <a:lnSpc>
                <a:spcPct val="115000"/>
              </a:lnSpc>
              <a:spcAft>
                <a:spcPts val="0"/>
              </a:spcAft>
            </a:pPr>
            <a:r>
              <a:rPr lang="en-US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Paralympic Committee and World Health Organization signed in July 2021 </a:t>
            </a:r>
          </a:p>
          <a:p>
            <a:pPr marL="457200" algn="ctr" fontAlgn="base">
              <a:lnSpc>
                <a:spcPct val="115000"/>
              </a:lnSpc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emorandum of understanding to cooperate in the promotion of diversity and equity in health and sports</a:t>
            </a:r>
            <a:r>
              <a:rPr lang="en-US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C:\Users\GILLES.LECOCQ\Pictures\IPC Log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49" y="1271587"/>
            <a:ext cx="174752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47" y="1123949"/>
            <a:ext cx="4514850" cy="1638300"/>
          </a:xfrm>
          <a:prstGeom prst="rect">
            <a:avLst/>
          </a:prstGeom>
        </p:spPr>
      </p:pic>
      <p:pic>
        <p:nvPicPr>
          <p:cNvPr id="7" name="Picture 4" descr="Afficher l’image sou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96" y="1065501"/>
            <a:ext cx="3178406" cy="13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>
            <a:spLocks/>
          </p:cNvSpPr>
          <p:nvPr/>
        </p:nvSpPr>
        <p:spPr bwMode="auto">
          <a:xfrm>
            <a:off x="2908452" y="2949574"/>
            <a:ext cx="8339769" cy="500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PARALYMPIC GAMES, E-TONOMY &amp; BODY ECOLOGY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60399" y="3522518"/>
            <a:ext cx="11378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fr-FR" sz="2800" b="1">
                <a:latin typeface="Times New Roman" panose="02020603050405020304" pitchFamily="18" charset="0"/>
              </a:rPr>
              <a:t>About some smart human territories!</a:t>
            </a:r>
            <a:endParaRPr lang="fr-FR" altLang="fr-FR" sz="2800" b="1" dirty="0">
              <a:latin typeface="Times New Roman" panose="02020603050405020304" pitchFamily="18" charset="0"/>
            </a:endParaRPr>
          </a:p>
        </p:txBody>
      </p:sp>
      <p:pic>
        <p:nvPicPr>
          <p:cNvPr id="10" name="Image 7" descr="athlampu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463"/>
            <a:ext cx="2546639" cy="255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hauteu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373" y="4294463"/>
            <a:ext cx="1832727" cy="252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:\Users\GILLES.LECOCQ\Pictures\Alliance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09" y="4705459"/>
            <a:ext cx="2940627" cy="1871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9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950" y="115888"/>
            <a:ext cx="11338575" cy="1152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5002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b="1" dirty="0" smtClean="0">
                <a:latin typeface="Times New Roman" panose="02020603050405020304" pitchFamily="18" charset="0"/>
              </a:rPr>
              <a:t>Le corps-machine de l’athlète:</a:t>
            </a:r>
            <a:r>
              <a:rPr lang="fr-FR" altLang="fr-FR" sz="2400" b="1" i="1" dirty="0" smtClean="0">
                <a:latin typeface="Times New Roman" panose="02020603050405020304" pitchFamily="18" charset="0"/>
              </a:rPr>
              <a:t> </a:t>
            </a:r>
            <a:r>
              <a:rPr lang="fr-FR" altLang="fr-FR" sz="2400" b="1" dirty="0" smtClean="0">
                <a:latin typeface="Times New Roman" panose="02020603050405020304" pitchFamily="18" charset="0"/>
              </a:rPr>
              <a:t/>
            </a:r>
            <a:br>
              <a:rPr lang="fr-FR" altLang="fr-FR" sz="2400" b="1" dirty="0" smtClean="0">
                <a:latin typeface="Times New Roman" panose="02020603050405020304" pitchFamily="18" charset="0"/>
              </a:rPr>
            </a:br>
            <a:r>
              <a:rPr lang="fr-FR" altLang="fr-FR" sz="2400" b="1" dirty="0" smtClean="0">
                <a:latin typeface="Times New Roman" panose="02020603050405020304" pitchFamily="18" charset="0"/>
              </a:rPr>
              <a:t>Un prétexte à dévaloriser le registre de l'imaginaire ou</a:t>
            </a:r>
            <a:r>
              <a:rPr lang="fr-FR" altLang="fr-FR" sz="2400" b="1" i="1" dirty="0" smtClean="0">
                <a:latin typeface="Times New Roman" panose="02020603050405020304" pitchFamily="18" charset="0"/>
              </a:rPr>
              <a:t> </a:t>
            </a:r>
            <a:br>
              <a:rPr lang="fr-FR" altLang="fr-FR" sz="2400" b="1" i="1" dirty="0" smtClean="0">
                <a:latin typeface="Times New Roman" panose="02020603050405020304" pitchFamily="18" charset="0"/>
              </a:rPr>
            </a:br>
            <a:r>
              <a:rPr lang="fr-FR" altLang="fr-FR" sz="2400" b="1" dirty="0" smtClean="0">
                <a:latin typeface="Times New Roman" panose="02020603050405020304" pitchFamily="18" charset="0"/>
              </a:rPr>
              <a:t>une opportunité à reconnaître un esprit nouveau de la virtualité ?</a:t>
            </a: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87" y="2597341"/>
            <a:ext cx="6624637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8313" y="274639"/>
            <a:ext cx="10879060" cy="122365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recherche et le développement ont aidé les athlètes </a:t>
            </a:r>
            <a:b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tirer le meilleur parti de leurs capacités athlétiques.</a:t>
            </a:r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1102228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2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11220928" cy="4522787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alt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maginons que les </a:t>
            </a:r>
            <a:r>
              <a:rPr lang="fr-FR" altLang="fr-FR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prothèses et exosquelettes</a:t>
            </a: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n'aient plus vocation à répondre à des incapacités, mais à créer de</a:t>
            </a:r>
            <a:r>
              <a:rPr lang="fr-FR" alt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véritables "capabilités"</a:t>
            </a: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Verrons-nous apparaître une nouvelle forme de compétition qui mettra au placard les sportifs "</a:t>
            </a:r>
            <a:r>
              <a:rPr lang="fr-FR" alt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lambdas</a:t>
            </a: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? </a:t>
            </a:r>
            <a:b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 est l'avis des </a:t>
            </a:r>
            <a:r>
              <a:rPr lang="fr-FR" alt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transhumanistes</a:t>
            </a: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 la question ? Et d'ailleurs, qu'est-ce qu'un </a:t>
            </a:r>
            <a:r>
              <a:rPr lang="fr-FR" alt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transhumaniste</a:t>
            </a:r>
            <a:r>
              <a:rPr lang="fr-FR" alt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330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1354" y="1093776"/>
            <a:ext cx="11446527" cy="1270834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alt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Hypothèse 1 :</a:t>
            </a:r>
            <a:br>
              <a:rPr lang="fr-FR" alt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prothèse va être considérée comme un "dopage technologique"</a:t>
            </a:r>
            <a:endParaRPr lang="fr-FR" altLang="fr-F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95759" y="3205908"/>
            <a:ext cx="11071952" cy="25545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i="1" dirty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"Les techniques ne doivent pas servir à augmenter les performances, mais à protéger le corps. [...] Le matériel ne sublime pas encore l’humain. Et en tout cas il ne supplante pas le membre manquant. Il faut s’arrêter lorsqu’on sent que l’on a retrouvé 100 % de ses capacités de base."</a:t>
            </a:r>
            <a:endParaRPr lang="fr-FR" alt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1150374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Francophonie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8051799" y="1150374"/>
            <a:ext cx="414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Diplomatie sportive, Paix et Concorde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268361" y="6061587"/>
            <a:ext cx="281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Coexistence des différences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8686800" y="6194323"/>
            <a:ext cx="24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Dialogues interreligieux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357611" y="3437263"/>
            <a:ext cx="8769794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Pierre de Coubertin: </a:t>
            </a:r>
          </a:p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Educateur sans-frontières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531345" y="1883884"/>
            <a:ext cx="969484" cy="10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9320270" y="1927952"/>
            <a:ext cx="694063" cy="1178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2644048" y="4759287"/>
            <a:ext cx="837282" cy="1057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 flipV="1">
            <a:off x="8051799" y="4759287"/>
            <a:ext cx="1268471" cy="1302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1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209663" cy="708025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Hypothèse 2 : </a:t>
            </a:r>
            <a:b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nouveaux formats de compétition</a:t>
            </a:r>
            <a:endParaRPr lang="fr-FR" alt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9489" y="1795749"/>
            <a:ext cx="11545676" cy="304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fr-FR" sz="2400" dirty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altLang="fr-FR" sz="2400" dirty="0" err="1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Cybathlon</a:t>
            </a:r>
            <a:r>
              <a:rPr lang="fr-FR" altLang="fr-FR" sz="2400" dirty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est une solution qui vient répondre à la fois aux problématiques d'Humains augmentés surpassant les athlètes valides, mais également à la question de l'accessibilité. </a:t>
            </a:r>
            <a:endParaRPr lang="fr-FR" altLang="fr-FR" sz="2400" dirty="0" smtClean="0">
              <a:solidFill>
                <a:srgbClr val="001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fr-FR" altLang="fr-FR" sz="2400" dirty="0">
              <a:solidFill>
                <a:srgbClr val="001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2400" dirty="0" smtClean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fr-FR" altLang="fr-FR" sz="2400" dirty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effet, l'évènement récompense les athlètes et les fournisseurs en encourageant ces derniers à équiper les </a:t>
            </a:r>
            <a:r>
              <a:rPr lang="fr-FR" altLang="fr-FR" sz="2400" dirty="0" smtClean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athlètes </a:t>
            </a:r>
            <a:r>
              <a:rPr lang="fr-FR" altLang="fr-FR" sz="2400" dirty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technologies les plus avancées. </a:t>
            </a:r>
            <a:endParaRPr lang="fr-FR" altLang="fr-FR" sz="2400" dirty="0" smtClean="0">
              <a:solidFill>
                <a:srgbClr val="001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fr-FR" altLang="fr-FR" sz="2400" dirty="0">
              <a:solidFill>
                <a:srgbClr val="0010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2400" dirty="0" smtClean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L'idée </a:t>
            </a:r>
            <a:r>
              <a:rPr lang="fr-FR" altLang="fr-FR" sz="2400" dirty="0">
                <a:solidFill>
                  <a:srgbClr val="0010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cette compétition est avant tout de faire avancer les recherches en matière d'appareillage bionique.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864" y="145473"/>
            <a:ext cx="11668991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i="1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cricket match </a:t>
            </a:r>
            <a:r>
              <a:rPr lang="fr-FR" b="1" i="1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b="1" i="1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staged</a:t>
            </a:r>
            <a:r>
              <a:rPr lang="fr-FR" b="1" i="1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one-legged and armless persons….. Together but face to face.</a:t>
            </a:r>
            <a:endParaRPr lang="fr-FR" dirty="0">
              <a:solidFill>
                <a:srgbClr val="1C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 smtClean="0">
              <a:solidFill>
                <a:srgbClr val="1C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1796, London, Greenwich </a:t>
            </a:r>
            <a:r>
              <a:rPr lang="fr-FR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</a:t>
            </a:r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British </a:t>
            </a:r>
            <a:r>
              <a:rPr lang="fr-FR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Navy</a:t>
            </a:r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veterans</a:t>
            </a:r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London, 2 teams of 11 </a:t>
            </a:r>
            <a:r>
              <a:rPr lang="fr-FR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players</a:t>
            </a:r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faced</a:t>
            </a:r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dirty="0" smtClean="0">
                <a:solidFill>
                  <a:srgbClr val="1C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dirty="0">
              <a:solidFill>
                <a:srgbClr val="1C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 smtClean="0">
              <a:solidFill>
                <a:srgbClr val="1C1D1D"/>
              </a:solidFill>
              <a:latin typeface="Lato"/>
            </a:endParaRPr>
          </a:p>
          <a:p>
            <a:r>
              <a:rPr lang="fr-FR" dirty="0" smtClean="0">
                <a:solidFill>
                  <a:srgbClr val="1C1D1D"/>
                </a:solidFill>
                <a:latin typeface="Lato"/>
              </a:rPr>
              <a:t>Inclusion ?      </a:t>
            </a:r>
            <a:r>
              <a:rPr lang="fr-FR" dirty="0" err="1" smtClean="0">
                <a:solidFill>
                  <a:srgbClr val="1C1D1D"/>
                </a:solidFill>
                <a:latin typeface="Lato"/>
              </a:rPr>
              <a:t>Adapted</a:t>
            </a:r>
            <a:r>
              <a:rPr lang="fr-FR" dirty="0" smtClean="0">
                <a:solidFill>
                  <a:srgbClr val="1C1D1D"/>
                </a:solidFill>
                <a:latin typeface="Lato"/>
              </a:rPr>
              <a:t> Physical Activity?     Sport ?          </a:t>
            </a:r>
            <a:r>
              <a:rPr lang="fr-FR" dirty="0" err="1" smtClean="0">
                <a:solidFill>
                  <a:srgbClr val="1C1D1D"/>
                </a:solidFill>
                <a:latin typeface="Lato"/>
              </a:rPr>
              <a:t>Fair</a:t>
            </a:r>
            <a:r>
              <a:rPr lang="fr-FR" dirty="0" smtClean="0">
                <a:solidFill>
                  <a:srgbClr val="1C1D1D"/>
                </a:solidFill>
                <a:latin typeface="Lato"/>
              </a:rPr>
              <a:t> ? 		 Spectacle for voyeur ?</a:t>
            </a:r>
            <a:endParaRPr lang="fr-FR" dirty="0">
              <a:solidFill>
                <a:srgbClr val="1C1D1D"/>
              </a:solidFill>
              <a:latin typeface="Lato"/>
            </a:endParaRPr>
          </a:p>
        </p:txBody>
      </p:sp>
      <p:pic>
        <p:nvPicPr>
          <p:cNvPr id="5" name="Picture 2" descr="Fox Tossing, Octopus Wrestling and Other Forgotten Sports : Edwar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07" y="2904436"/>
            <a:ext cx="2469291" cy="395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725" y="1751682"/>
            <a:ext cx="11435510" cy="3371161"/>
          </a:xfrm>
        </p:spPr>
        <p:txBody>
          <a:bodyPr>
            <a:normAutofit/>
          </a:bodyPr>
          <a:lstStyle/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Malgré les réserves sur le statut de l’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esport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tant que sport, le Comité international olympique encourage les Fédérations internationales à poursuivre leurs liens avec des fournisseurs de sports « virtuels et simulés », en partie par l’introduction d’un événement, les Olympic Virtual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les jeux vidéo deviennent de plus en plus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omniprésents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Mouvement olympique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s’interroge sur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l’opportunité et les défis qui l’accompagnent d’intégrer les jeux vidéo, les sports virtuels et les sports électroniques dans son giron.</a:t>
            </a:r>
          </a:p>
          <a:p>
            <a:pPr algn="just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2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353" y="365125"/>
            <a:ext cx="11688897" cy="1325563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Questions qui favorisent des échanges fructueux </a:t>
            </a:r>
            <a:b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Europe de l’Océan Atlantique à la Mer Noire à propos de l’E-Sport?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9489" y="2269475"/>
            <a:ext cx="11479576" cy="3907488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514350" indent="-514350" algn="just">
              <a:buAutoNum type="arabicParenR"/>
            </a:pP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Quelles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sont les différences entre les jeux vidéo, les sports virtuels et les sports électroniques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rabicParenR"/>
            </a:pP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quelle mesure les sports virtuels et les sports électroniques sont-ils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« sports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rabicParenR"/>
            </a:pP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sont les obstacles à l’adoption de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l’e-sport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aux Jeux Olympiques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rabicParenR"/>
            </a:pP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sont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opportunités d’inclure l’e-sport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quelques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sports virtuels au sein du Mouvement olympique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904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2005442" cy="109067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Image 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59" y="0"/>
            <a:ext cx="1988772" cy="10806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564" y="4923365"/>
            <a:ext cx="1758812" cy="1758812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E6AED73D-ABED-4454-A230-5E62671D2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221470"/>
            <a:ext cx="3377042" cy="1685151"/>
          </a:xfrm>
          <a:prstGeom prst="rect">
            <a:avLst/>
          </a:prstGeom>
          <a:ln w="12700"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9" y="868265"/>
            <a:ext cx="7216727" cy="340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5518" y="4402524"/>
            <a:ext cx="3575005" cy="24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6944" y="3327093"/>
            <a:ext cx="4935557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3. Une </a:t>
            </a:r>
            <a:r>
              <a:rPr lang="fr-FR" alt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vie fragile vaut la peine d’être vécue, </a:t>
            </a:r>
            <a:endParaRPr lang="fr-FR" altLang="fr-F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 eaLnBrk="1" hangingPunct="1"/>
            <a:r>
              <a:rPr lang="fr-FR" alt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au-delà </a:t>
            </a:r>
            <a:r>
              <a:rPr lang="fr-FR" alt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de la </a:t>
            </a:r>
            <a:r>
              <a:rPr lang="fr-FR" alt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recherche de </a:t>
            </a:r>
            <a:r>
              <a:rPr lang="fr-FR" alt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l’excellence sportive</a:t>
            </a:r>
            <a:endParaRPr lang="fr-FR" altLang="fr-FR" sz="200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825" y="333375"/>
            <a:ext cx="4826000" cy="95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Les illusions sportives : </a:t>
            </a:r>
          </a:p>
          <a:p>
            <a:pPr algn="ctr" eaLnBrk="1" hangingPunct="1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Vivre sa vie sportive comme une vie étrangère, </a:t>
            </a:r>
          </a:p>
          <a:p>
            <a:pPr algn="ctr" eaLnBrk="1" hangingPunct="1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oubliant d’être soi-même ! 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257581" y="1685581"/>
            <a:ext cx="5739787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Les fragilités du corps sportif : </a:t>
            </a:r>
          </a:p>
          <a:p>
            <a:pPr algn="ctr" eaLnBrk="1" hangingPunct="1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opportunité de </a:t>
            </a:r>
            <a:r>
              <a:rPr lang="fr-FR" alt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ressentir la </a:t>
            </a:r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 qui est en Soi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flipH="1">
            <a:off x="7271132" y="5445125"/>
            <a:ext cx="4252509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alt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un éloge </a:t>
            </a:r>
            <a:r>
              <a:rPr lang="fr-FR" alt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mieux-être</a:t>
            </a:r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</a:p>
          <a:p>
            <a:pPr algn="ctr" eaLnBrk="1" hangingPunct="1"/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S’autoriser à être soi-même.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Rot="1" noChangeArrowheads="1"/>
          </p:cNvSpPr>
          <p:nvPr/>
        </p:nvSpPr>
        <p:spPr bwMode="auto">
          <a:xfrm>
            <a:off x="155864" y="187036"/>
            <a:ext cx="11804072" cy="66709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L’ultime frontière pour nous tous, ce ne sont </a:t>
            </a:r>
            <a:endParaRPr lang="fr-FR" altLang="fr-FR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fr-FR" altLang="fr-F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ni </a:t>
            </a: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les océans, ni l’espace, ni les montagnes</a:t>
            </a:r>
            <a:r>
              <a:rPr lang="fr-FR" altLang="fr-F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….</a:t>
            </a:r>
          </a:p>
          <a:p>
            <a:pPr algn="ctr">
              <a:defRPr/>
            </a:pPr>
            <a:endParaRPr lang="fr-FR" altLang="fr-FR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fr-FR" altLang="fr-F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C’est </a:t>
            </a: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ce qui touche </a:t>
            </a:r>
            <a:endParaRPr lang="fr-FR" altLang="fr-FR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fr-FR" altLang="fr-F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les </a:t>
            </a: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confins de l’esprit humain et de notre corps … </a:t>
            </a:r>
            <a:endParaRPr lang="fr-FR" altLang="fr-FR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fr-FR" altLang="fr-FR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fr-FR" altLang="fr-F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C’est </a:t>
            </a: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nous connaître de l’intérieur… </a:t>
            </a:r>
            <a:endParaRPr lang="fr-FR" altLang="fr-FR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fr-FR" altLang="fr-FR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fr-FR" altLang="fr-F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Il </a:t>
            </a: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n’y a pas de réponses à chercher….. </a:t>
            </a:r>
            <a:endParaRPr lang="fr-FR" altLang="fr-FR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fr-FR" altLang="fr-FR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</a:t>
            </a:r>
            <a:r>
              <a:rPr lang="fr-FR" altLang="fr-F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 </a:t>
            </a:r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n’y a que des choix à assumer.</a:t>
            </a:r>
          </a:p>
        </p:txBody>
      </p:sp>
    </p:spTree>
    <p:extLst>
      <p:ext uri="{BB962C8B-B14F-4D97-AF65-F5344CB8AC3E}">
        <p14:creationId xmlns:p14="http://schemas.microsoft.com/office/powerpoint/2010/main" val="142654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3213100"/>
            <a:ext cx="6896559" cy="825500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fr-FR" sz="2400" b="1" dirty="0">
                <a:latin typeface="Times New Roman" panose="02020603050405020304" pitchFamily="18" charset="0"/>
              </a:rPr>
              <a:t>Les gens vulnérables  n’ont rien d’exceptionnels…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fr-FR" sz="2400" b="1" dirty="0">
                <a:latin typeface="Times New Roman" panose="02020603050405020304" pitchFamily="18" charset="0"/>
              </a:rPr>
              <a:t>Et les gens exceptionnels sont vulnérables….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2475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36004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832476" y="506776"/>
            <a:ext cx="6359524" cy="2554545"/>
          </a:xfrm>
          <a:prstGeom prst="rect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été je m’occupais surtout de la flotte parce qu’elle pouvait, à </a:t>
            </a:r>
            <a:r>
              <a:rPr lang="fr-FR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Mirville</a:t>
            </a:r>
            <a:r>
              <a:rPr lang="fr-F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où les eaux abondent, jouir d’une apparence de réalité ; j’eus bientôt une trentaine de petits bateaux à faire manœuvrer. 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(Coubertin, 2008, p.63)</a:t>
            </a:r>
            <a:r>
              <a:rPr lang="fr-FR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Coubertin, Pierre de (2008).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Mémoires de jeunesse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Tapuscrit inédit, propriété de M. Geoffroy de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Navacelle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Coubertin vers 1933-1934. Présentation de Patrick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Clastres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Paris : Nouveau Monde Editions.</a:t>
            </a:r>
            <a:endParaRPr lang="fr-FR" sz="20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55219" y="1"/>
            <a:ext cx="9360581" cy="1479892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Russie est là,</a:t>
            </a:r>
            <a:b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inconnue formidable qui peut-être réclamera les Ruthènes </a:t>
            </a:r>
            <a:b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 ses fils légitimes …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19" y="2462645"/>
            <a:ext cx="3420155" cy="33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975273" y="2701636"/>
            <a:ext cx="200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L’Empire Allemand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975272" y="3626427"/>
            <a:ext cx="214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L’imbroglio hongrois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9975271" y="4516627"/>
            <a:ext cx="200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problème russe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642765" y="5683827"/>
            <a:ext cx="233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monde anglo-saxo</a:t>
            </a:r>
            <a:r>
              <a:rPr lang="fr-FR" dirty="0"/>
              <a:t>n</a:t>
            </a:r>
          </a:p>
        </p:txBody>
      </p:sp>
      <p:pic>
        <p:nvPicPr>
          <p:cNvPr id="8196" name="Picture 4" descr="Afficher l’image sour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45" y="2221161"/>
            <a:ext cx="3422441" cy="32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gallica.bnf.fr/ark:/12148/bpt6k14120995/f5.high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759"/>
            <a:ext cx="2555875" cy="28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3281" y="1"/>
            <a:ext cx="3238500" cy="3238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13504" y="6455884"/>
            <a:ext cx="204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Chine et le Japon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49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54300" y="3599745"/>
            <a:ext cx="64008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Paix, Concorde, Diplomatie Sportive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8" y="299604"/>
            <a:ext cx="2381250" cy="133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4692" y="2057400"/>
            <a:ext cx="578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 Day  of  Sport  for  Development and Peace </a:t>
            </a: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April: </a:t>
            </a:r>
            <a:endParaRPr lang="en-US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Peace and Sport I Be Part of What Matters (peace-sport.org)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12428" y="2057401"/>
            <a:ext cx="608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Olympic Day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23th June </a:t>
            </a:r>
          </a:p>
          <a:p>
            <a:r>
              <a:rPr lang="en-US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Together for a Peaceful World - Greater, Together, Stronger</a:t>
            </a:r>
          </a:p>
          <a:p>
            <a:r>
              <a:rPr lang="en-US" dirty="0" smtClean="0">
                <a:hlinkClick r:id="rId4"/>
              </a:rPr>
              <a:t>Olympic Day - Celebrate Getting Active and Living the Olympic Values. (olympics.com)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Afficher l’image sour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34" y="4523075"/>
            <a:ext cx="3502387" cy="23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C:\Users\GILLES.LECOCQ\Documents\Current_IPB_Logo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1" y="5225328"/>
            <a:ext cx="254317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42021" y="4789435"/>
            <a:ext cx="295837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Nobel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Prize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421" y="0"/>
            <a:ext cx="3174579" cy="19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45473" y="365125"/>
            <a:ext cx="11720945" cy="1325563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Identités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vêtements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sportifs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pour les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athlètes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hommes et femmes,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enfants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adolescents et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adultes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C:\Users\GILLES.LECOCQ\Pictures\Clothes as identity........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5" y="2630459"/>
            <a:ext cx="4322619" cy="33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GILLES.LECOCQ\Pictures\norway 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0459"/>
            <a:ext cx="4928755" cy="330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8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042" y="3746810"/>
            <a:ext cx="3356479" cy="21561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2" descr="https://www.worldskills-france.org/app/uploads/2023/05/One-pager-WSI-Header-1440x1080-OK-1-e16831225329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62" y="152173"/>
            <a:ext cx="8011392" cy="334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924" y="5226626"/>
            <a:ext cx="8005331" cy="167302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compétition est une occasion de vivre </a:t>
            </a:r>
            <a:r>
              <a:rPr lang="fr-F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ensemble, 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sensations occasionnées par un processus de comparaison </a:t>
            </a:r>
            <a:r>
              <a:rPr lang="fr-F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sociale, 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 il est possible d’apprendre autant de la défaite que de la victoire.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1924" y="3746810"/>
            <a:ext cx="789622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compétition n’est pas réservée aux enceintes sportives !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291445"/>
            <a:ext cx="867804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Olympiades des Métiers sont des supports qui inscrivent des logiques sportives dans une Symphonie Educative qui conjugue des perspectives d’insertions professionnelles. </a:t>
            </a:r>
            <a:endParaRPr lang="fr-F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1" y="123825"/>
            <a:ext cx="11134724" cy="101438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70510" algn="ctr">
              <a:lnSpc>
                <a:spcPct val="107000"/>
              </a:lnSpc>
              <a:spcAft>
                <a:spcPts val="0"/>
              </a:spcAft>
            </a:pP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sport est le marchepied d’un </a:t>
            </a:r>
            <a:r>
              <a:rPr lang="fr-FR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chef d’œuvre éducatif 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toujours inachevé</a:t>
            </a:r>
            <a:endParaRPr lang="fr-FR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ctr">
              <a:lnSpc>
                <a:spcPct val="107000"/>
              </a:lnSpc>
              <a:spcAft>
                <a:spcPts val="0"/>
              </a:spcAft>
            </a:pP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qu’il nous appartient d’adapter à des contextes culturels d’aujourd’hui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Résultat de recherche d'images pour &quot;le funambule photo sculp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1407417"/>
            <a:ext cx="1768907" cy="137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38125" y="2886075"/>
            <a:ext cx="10745825" cy="3323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 l’extase de l’Excellence qui conduit à l’éphémère de la Victoire </a:t>
            </a:r>
          </a:p>
          <a:p>
            <a:pPr algn="ctr"/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 Désespoir de la Contre-Performance qui conduit à apprendre de la Défaite</a:t>
            </a:r>
          </a:p>
          <a:p>
            <a:pPr algn="ctr"/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Sport est un lieu où</a:t>
            </a: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Apprendre à Gagner et à Perdre sont deux facettes  d’une Vie constamment augmentée</a:t>
            </a:r>
          </a:p>
          <a:p>
            <a:pPr algn="ctr"/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 ne tient qu’à un fil, </a:t>
            </a: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celui de l’Equilibre, celui de l’Eurythmie, </a:t>
            </a: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celui de la Libération Contrôlée des Emotions 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3351" y="1407418"/>
            <a:ext cx="71157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La Vie Sportive est un fil tendu entre 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Plusieurs abysses de la </a:t>
            </a:r>
            <a:r>
              <a:rPr lang="fr-FR" b="1" dirty="0" smtClean="0">
                <a:solidFill>
                  <a:srgbClr val="0070C0"/>
                </a:solidFill>
              </a:rPr>
              <a:t>Psyché et du Corps, </a:t>
            </a:r>
            <a:r>
              <a:rPr lang="fr-FR" b="1" dirty="0" smtClean="0">
                <a:solidFill>
                  <a:srgbClr val="0070C0"/>
                </a:solidFill>
              </a:rPr>
              <a:t>de la Nature et de la Culture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ériser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78078"/>
            <a:ext cx="3886200" cy="3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57374" y="188913"/>
            <a:ext cx="5743576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800" dirty="0">
                <a:latin typeface="Arial" panose="020B0604020202020204" pitchFamily="34" charset="0"/>
              </a:rPr>
              <a:t>G. Viaud-Bruant, Mangeons des fruits, </a:t>
            </a:r>
            <a:endParaRPr lang="fr-FR" altLang="fr-FR" sz="1800" dirty="0" smtClean="0">
              <a:latin typeface="Arial" panose="020B0604020202020204" pitchFamily="34" charset="0"/>
            </a:endParaRPr>
          </a:p>
          <a:p>
            <a:pPr algn="ctr"/>
            <a:r>
              <a:rPr lang="fr-FR" i="1" dirty="0" smtClean="0"/>
              <a:t>La</a:t>
            </a:r>
            <a:r>
              <a:rPr lang="fr-FR" dirty="0"/>
              <a:t> </a:t>
            </a:r>
            <a:r>
              <a:rPr lang="fr-FR" i="1" dirty="0"/>
              <a:t>Revue des jeux scolaires et d’hygiène sociale</a:t>
            </a:r>
            <a:r>
              <a:rPr lang="fr-FR" altLang="fr-FR" sz="1800" dirty="0" smtClean="0">
                <a:latin typeface="Arial" panose="020B0604020202020204" pitchFamily="34" charset="0"/>
              </a:rPr>
              <a:t>, </a:t>
            </a:r>
          </a:p>
          <a:p>
            <a:pPr algn="ctr"/>
            <a:r>
              <a:rPr lang="fr-FR" altLang="fr-FR" sz="1800" dirty="0" smtClean="0">
                <a:latin typeface="Arial" panose="020B0604020202020204" pitchFamily="34" charset="0"/>
              </a:rPr>
              <a:t>8-9</a:t>
            </a:r>
            <a:r>
              <a:rPr lang="fr-FR" altLang="fr-FR" sz="1800" dirty="0">
                <a:latin typeface="Arial" panose="020B0604020202020204" pitchFamily="34" charset="0"/>
              </a:rPr>
              <a:t>, Août-Septembre 1907, 124-131</a:t>
            </a:r>
            <a:endParaRPr lang="fr-FR" alt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09600" y="1304925"/>
            <a:ext cx="819150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 – Santé - Education </a:t>
            </a:r>
          </a:p>
          <a:p>
            <a:pPr algn="ctr"/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Trois dimensions essentielles à une Vie Sportive épanouie, hier et aujourd’hui 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10130" y="2678078"/>
            <a:ext cx="644486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sport c’est la Vie  ! Oui, mais  …….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724507" y="1003610"/>
            <a:ext cx="7989973" cy="415498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pratique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d’une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activité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avec un haut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degré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compétitivité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permet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vivre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bonne santé.</a:t>
            </a:r>
          </a:p>
          <a:p>
            <a:pPr algn="ctr">
              <a:spcBef>
                <a:spcPct val="0"/>
              </a:spcBef>
              <a:buNone/>
            </a:pPr>
            <a:endParaRPr lang="en-US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OUI   NON </a:t>
            </a:r>
          </a:p>
          <a:p>
            <a:pPr algn="ctr">
              <a:spcBef>
                <a:spcPct val="0"/>
              </a:spcBef>
              <a:buNone/>
            </a:pPr>
            <a:endParaRPr lang="en-US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alt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pratique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d’une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activité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un haut </a:t>
            </a:r>
            <a:r>
              <a:rPr lang="en-US" alt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degré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compétitivité</a:t>
            </a:r>
            <a:r>
              <a:rPr lang="en-US" alt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permet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développer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processus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d’addiction</a:t>
            </a: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légitime</a:t>
            </a:r>
            <a:endParaRPr lang="en-US" altLang="fr-FR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alt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OUI   NON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38960" y="193040"/>
            <a:ext cx="782283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sport c’est la Vie  ! Oui, mais  …….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Numériser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9" y="1808479"/>
            <a:ext cx="3204862" cy="42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1182</Words>
  <Application>Microsoft Office PowerPoint</Application>
  <PresentationFormat>Grand écran</PresentationFormat>
  <Paragraphs>139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Microsoft YaHei</vt:lpstr>
      <vt:lpstr>Arial</vt:lpstr>
      <vt:lpstr>Calibri</vt:lpstr>
      <vt:lpstr>Calibri Light</vt:lpstr>
      <vt:lpstr>Lato</vt:lpstr>
      <vt:lpstr>Segoe UI</vt:lpstr>
      <vt:lpstr>Times New Roman</vt:lpstr>
      <vt:lpstr>Thème Office</vt:lpstr>
      <vt:lpstr>Présentation PowerPoint</vt:lpstr>
      <vt:lpstr>Présentation PowerPoint</vt:lpstr>
      <vt:lpstr>La Russie est là,  inconnue formidable qui peut-être réclamera les Ruthènes  comme ses fils légitimes …</vt:lpstr>
      <vt:lpstr>Présentation PowerPoint</vt:lpstr>
      <vt:lpstr>Identités et vêtements sportifs… Qui dit ce qui est bien pour les athlètes, hommes et femmes, enfants, adolescents et adultes.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recherche et le développement ont aidé les athlètes  à tirer le meilleur parti de leurs capacités athlétiques.</vt:lpstr>
      <vt:lpstr>Imaginons que les prothèses et exosquelettes n'aient plus vocation à répondre à des incapacités, mais à créer de véritables "capabilités".  Verrons-nous apparaître une nouvelle forme de compétition qui mettra au placard les sportifs "lambdas" ?  Quel est l'avis des transhumanistes sur la question ? Et d'ailleurs, qu'est-ce qu'un transhumaniste ?</vt:lpstr>
      <vt:lpstr>Hypothèse 1 : La prothèse va être considérée comme un "dopage technologique"</vt:lpstr>
      <vt:lpstr>Hypothèse 2 :  de nouveaux formats de compétition</vt:lpstr>
      <vt:lpstr>Présentation PowerPoint</vt:lpstr>
      <vt:lpstr>Présentation PowerPoint</vt:lpstr>
      <vt:lpstr>Présentation PowerPoint</vt:lpstr>
      <vt:lpstr>4 Questions qui favorisent des échanges fructueux  en Europe de l’Océan Atlantique à la Mer Noire à propos de l’E-Sport?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Lecocq</dc:creator>
  <cp:lastModifiedBy>Gilles Lecocq</cp:lastModifiedBy>
  <cp:revision>60</cp:revision>
  <dcterms:created xsi:type="dcterms:W3CDTF">2022-06-04T19:36:02Z</dcterms:created>
  <dcterms:modified xsi:type="dcterms:W3CDTF">2023-10-19T08:38:02Z</dcterms:modified>
</cp:coreProperties>
</file>